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84" r:id="rId2"/>
  </p:sldIdLst>
  <p:sldSz cx="51206400" cy="34136013"/>
  <p:notesSz cx="6858000" cy="9144000"/>
  <p:defaultTextStyle>
    <a:defPPr>
      <a:defRPr lang="es-ES"/>
    </a:defPPr>
    <a:lvl1pPr algn="l" rtl="0" fontAlgn="base">
      <a:spcBef>
        <a:spcPct val="0"/>
      </a:spcBef>
      <a:spcAft>
        <a:spcPct val="0"/>
      </a:spcAft>
      <a:defRPr sz="12800" kern="1200">
        <a:solidFill>
          <a:schemeClr val="tx1"/>
        </a:solidFill>
        <a:latin typeface="Times New Roman" pitchFamily="18" charset="0"/>
        <a:ea typeface="+mn-ea"/>
        <a:cs typeface="+mn-cs"/>
      </a:defRPr>
    </a:lvl1pPr>
    <a:lvl2pPr marL="2438280" algn="l" rtl="0" fontAlgn="base">
      <a:spcBef>
        <a:spcPct val="0"/>
      </a:spcBef>
      <a:spcAft>
        <a:spcPct val="0"/>
      </a:spcAft>
      <a:defRPr sz="12800" kern="1200">
        <a:solidFill>
          <a:schemeClr val="tx1"/>
        </a:solidFill>
        <a:latin typeface="Times New Roman" pitchFamily="18" charset="0"/>
        <a:ea typeface="+mn-ea"/>
        <a:cs typeface="+mn-cs"/>
      </a:defRPr>
    </a:lvl2pPr>
    <a:lvl3pPr marL="4876555" algn="l" rtl="0" fontAlgn="base">
      <a:spcBef>
        <a:spcPct val="0"/>
      </a:spcBef>
      <a:spcAft>
        <a:spcPct val="0"/>
      </a:spcAft>
      <a:defRPr sz="12800" kern="1200">
        <a:solidFill>
          <a:schemeClr val="tx1"/>
        </a:solidFill>
        <a:latin typeface="Times New Roman" pitchFamily="18" charset="0"/>
        <a:ea typeface="+mn-ea"/>
        <a:cs typeface="+mn-cs"/>
      </a:defRPr>
    </a:lvl3pPr>
    <a:lvl4pPr marL="7314836" algn="l" rtl="0" fontAlgn="base">
      <a:spcBef>
        <a:spcPct val="0"/>
      </a:spcBef>
      <a:spcAft>
        <a:spcPct val="0"/>
      </a:spcAft>
      <a:defRPr sz="12800" kern="1200">
        <a:solidFill>
          <a:schemeClr val="tx1"/>
        </a:solidFill>
        <a:latin typeface="Times New Roman" pitchFamily="18" charset="0"/>
        <a:ea typeface="+mn-ea"/>
        <a:cs typeface="+mn-cs"/>
      </a:defRPr>
    </a:lvl4pPr>
    <a:lvl5pPr marL="9753111" algn="l" rtl="0" fontAlgn="base">
      <a:spcBef>
        <a:spcPct val="0"/>
      </a:spcBef>
      <a:spcAft>
        <a:spcPct val="0"/>
      </a:spcAft>
      <a:defRPr sz="12800" kern="1200">
        <a:solidFill>
          <a:schemeClr val="tx1"/>
        </a:solidFill>
        <a:latin typeface="Times New Roman" pitchFamily="18" charset="0"/>
        <a:ea typeface="+mn-ea"/>
        <a:cs typeface="+mn-cs"/>
      </a:defRPr>
    </a:lvl5pPr>
    <a:lvl6pPr marL="12191391" algn="l" defTabSz="4876555" rtl="0" eaLnBrk="1" latinLnBrk="0" hangingPunct="1">
      <a:defRPr sz="12800" kern="1200">
        <a:solidFill>
          <a:schemeClr val="tx1"/>
        </a:solidFill>
        <a:latin typeface="Times New Roman" pitchFamily="18" charset="0"/>
        <a:ea typeface="+mn-ea"/>
        <a:cs typeface="+mn-cs"/>
      </a:defRPr>
    </a:lvl6pPr>
    <a:lvl7pPr marL="14629666" algn="l" defTabSz="4876555" rtl="0" eaLnBrk="1" latinLnBrk="0" hangingPunct="1">
      <a:defRPr sz="12800" kern="1200">
        <a:solidFill>
          <a:schemeClr val="tx1"/>
        </a:solidFill>
        <a:latin typeface="Times New Roman" pitchFamily="18" charset="0"/>
        <a:ea typeface="+mn-ea"/>
        <a:cs typeface="+mn-cs"/>
      </a:defRPr>
    </a:lvl7pPr>
    <a:lvl8pPr marL="17067947" algn="l" defTabSz="4876555" rtl="0" eaLnBrk="1" latinLnBrk="0" hangingPunct="1">
      <a:defRPr sz="12800" kern="1200">
        <a:solidFill>
          <a:schemeClr val="tx1"/>
        </a:solidFill>
        <a:latin typeface="Times New Roman" pitchFamily="18" charset="0"/>
        <a:ea typeface="+mn-ea"/>
        <a:cs typeface="+mn-cs"/>
      </a:defRPr>
    </a:lvl8pPr>
    <a:lvl9pPr marL="19506227" algn="l" defTabSz="4876555" rtl="0" eaLnBrk="1" latinLnBrk="0" hangingPunct="1">
      <a:defRPr sz="1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EBD"/>
    <a:srgbClr val="00CC99"/>
    <a:srgbClr val="00DEA4"/>
    <a:srgbClr val="008000"/>
    <a:srgbClr val="CCFFCC"/>
    <a:srgbClr val="00FFCC"/>
    <a:srgbClr val="99FFCC"/>
  </p:clrMru>
</p:presentationPr>
</file>

<file path=ppt/tableStyles.xml><?xml version="1.0" encoding="utf-8"?>
<a:tblStyleLst xmlns:a="http://schemas.openxmlformats.org/drawingml/2006/main" def="{5C22544A-7EE6-4342-B048-85BDC9FD1C3A}">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5" autoAdjust="0"/>
    <p:restoredTop sz="98261" autoAdjust="0"/>
  </p:normalViewPr>
  <p:slideViewPr>
    <p:cSldViewPr>
      <p:cViewPr varScale="1">
        <p:scale>
          <a:sx n="18" d="100"/>
          <a:sy n="18" d="100"/>
        </p:scale>
        <p:origin x="-1218" y="-132"/>
      </p:cViewPr>
      <p:guideLst>
        <p:guide orient="horz" pos="10752"/>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6288E1-B370-44E4-B4BD-95F122580685}" type="datetimeFigureOut">
              <a:rPr lang="es-ES"/>
              <a:pPr>
                <a:defRPr/>
              </a:pPr>
              <a:t>08/06/2011</a:t>
            </a:fld>
            <a:endParaRPr lang="es-ES"/>
          </a:p>
        </p:txBody>
      </p:sp>
      <p:sp>
        <p:nvSpPr>
          <p:cNvPr id="4" name="3 Marcador de imagen de diapositiva"/>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22FD52B-80B5-4709-9C82-FD297F59E170}"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400" kern="1200">
        <a:solidFill>
          <a:schemeClr val="tx1"/>
        </a:solidFill>
        <a:latin typeface="+mn-lt"/>
        <a:ea typeface="+mn-ea"/>
        <a:cs typeface="+mn-cs"/>
      </a:defRPr>
    </a:lvl1pPr>
    <a:lvl2pPr marL="2438280" algn="l" rtl="0" eaLnBrk="0" fontAlgn="base" hangingPunct="0">
      <a:spcBef>
        <a:spcPct val="30000"/>
      </a:spcBef>
      <a:spcAft>
        <a:spcPct val="0"/>
      </a:spcAft>
      <a:defRPr sz="6400" kern="1200">
        <a:solidFill>
          <a:schemeClr val="tx1"/>
        </a:solidFill>
        <a:latin typeface="+mn-lt"/>
        <a:ea typeface="+mn-ea"/>
        <a:cs typeface="+mn-cs"/>
      </a:defRPr>
    </a:lvl2pPr>
    <a:lvl3pPr marL="4876555" algn="l" rtl="0" eaLnBrk="0" fontAlgn="base" hangingPunct="0">
      <a:spcBef>
        <a:spcPct val="30000"/>
      </a:spcBef>
      <a:spcAft>
        <a:spcPct val="0"/>
      </a:spcAft>
      <a:defRPr sz="6400" kern="1200">
        <a:solidFill>
          <a:schemeClr val="tx1"/>
        </a:solidFill>
        <a:latin typeface="+mn-lt"/>
        <a:ea typeface="+mn-ea"/>
        <a:cs typeface="+mn-cs"/>
      </a:defRPr>
    </a:lvl3pPr>
    <a:lvl4pPr marL="7314836" algn="l" rtl="0" eaLnBrk="0" fontAlgn="base" hangingPunct="0">
      <a:spcBef>
        <a:spcPct val="30000"/>
      </a:spcBef>
      <a:spcAft>
        <a:spcPct val="0"/>
      </a:spcAft>
      <a:defRPr sz="6400" kern="1200">
        <a:solidFill>
          <a:schemeClr val="tx1"/>
        </a:solidFill>
        <a:latin typeface="+mn-lt"/>
        <a:ea typeface="+mn-ea"/>
        <a:cs typeface="+mn-cs"/>
      </a:defRPr>
    </a:lvl4pPr>
    <a:lvl5pPr marL="9753111" algn="l" rtl="0" eaLnBrk="0" fontAlgn="base" hangingPunct="0">
      <a:spcBef>
        <a:spcPct val="30000"/>
      </a:spcBef>
      <a:spcAft>
        <a:spcPct val="0"/>
      </a:spcAft>
      <a:defRPr sz="6400" kern="1200">
        <a:solidFill>
          <a:schemeClr val="tx1"/>
        </a:solidFill>
        <a:latin typeface="+mn-lt"/>
        <a:ea typeface="+mn-ea"/>
        <a:cs typeface="+mn-cs"/>
      </a:defRPr>
    </a:lvl5pPr>
    <a:lvl6pPr marL="12191391" algn="l" defTabSz="4876555" rtl="0" eaLnBrk="1" latinLnBrk="0" hangingPunct="1">
      <a:defRPr sz="6400" kern="1200">
        <a:solidFill>
          <a:schemeClr val="tx1"/>
        </a:solidFill>
        <a:latin typeface="+mn-lt"/>
        <a:ea typeface="+mn-ea"/>
        <a:cs typeface="+mn-cs"/>
      </a:defRPr>
    </a:lvl6pPr>
    <a:lvl7pPr marL="14629666" algn="l" defTabSz="4876555" rtl="0" eaLnBrk="1" latinLnBrk="0" hangingPunct="1">
      <a:defRPr sz="6400" kern="1200">
        <a:solidFill>
          <a:schemeClr val="tx1"/>
        </a:solidFill>
        <a:latin typeface="+mn-lt"/>
        <a:ea typeface="+mn-ea"/>
        <a:cs typeface="+mn-cs"/>
      </a:defRPr>
    </a:lvl7pPr>
    <a:lvl8pPr marL="17067947" algn="l" defTabSz="4876555" rtl="0" eaLnBrk="1" latinLnBrk="0" hangingPunct="1">
      <a:defRPr sz="6400" kern="1200">
        <a:solidFill>
          <a:schemeClr val="tx1"/>
        </a:solidFill>
        <a:latin typeface="+mn-lt"/>
        <a:ea typeface="+mn-ea"/>
        <a:cs typeface="+mn-cs"/>
      </a:defRPr>
    </a:lvl8pPr>
    <a:lvl9pPr marL="19506227" algn="l" defTabSz="4876555" rtl="0" eaLnBrk="1" latinLnBrk="0" hangingPunct="1">
      <a:defRPr sz="6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857250" y="685800"/>
            <a:ext cx="5143500" cy="3429000"/>
          </a:xfrm>
        </p:spPr>
      </p:sp>
      <p:sp>
        <p:nvSpPr>
          <p:cNvPr id="3" name="2 Marcador de notas"/>
          <p:cNvSpPr>
            <a:spLocks noGrp="1"/>
          </p:cNvSpPr>
          <p:nvPr>
            <p:ph type="body" idx="1"/>
          </p:nvPr>
        </p:nvSpPr>
        <p:spPr/>
        <p:txBody>
          <a:bodyPr>
            <a:normAutofit fontScale="77500" lnSpcReduction="20000"/>
          </a:bodyPr>
          <a:lstStyle/>
          <a:p>
            <a:endParaRPr lang="es-ES" dirty="0"/>
          </a:p>
        </p:txBody>
      </p:sp>
      <p:sp>
        <p:nvSpPr>
          <p:cNvPr id="4" name="3 Marcador de número de diapositiva"/>
          <p:cNvSpPr>
            <a:spLocks noGrp="1"/>
          </p:cNvSpPr>
          <p:nvPr>
            <p:ph type="sldNum" sz="quarter" idx="10"/>
          </p:nvPr>
        </p:nvSpPr>
        <p:spPr/>
        <p:txBody>
          <a:bodyPr/>
          <a:lstStyle/>
          <a:p>
            <a:pPr>
              <a:defRPr/>
            </a:pPr>
            <a:fld id="{022FD52B-80B5-4709-9C82-FD297F59E170}" type="slidenum">
              <a:rPr lang="es-ES" smtClean="0"/>
              <a:pPr>
                <a:defRPr/>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840480" y="10604296"/>
            <a:ext cx="43525440" cy="7317118"/>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7680960" y="19343741"/>
            <a:ext cx="35844480" cy="8723648"/>
          </a:xfrm>
        </p:spPr>
        <p:txBody>
          <a:bodyPr/>
          <a:lstStyle>
            <a:lvl1pPr marL="0" indent="0" algn="ctr">
              <a:buNone/>
              <a:defRPr/>
            </a:lvl1pPr>
            <a:lvl2pPr marL="2438280" indent="0" algn="ctr">
              <a:buNone/>
              <a:defRPr/>
            </a:lvl2pPr>
            <a:lvl3pPr marL="4876555" indent="0" algn="ctr">
              <a:buNone/>
              <a:defRPr/>
            </a:lvl3pPr>
            <a:lvl4pPr marL="7314836" indent="0" algn="ctr">
              <a:buNone/>
              <a:defRPr/>
            </a:lvl4pPr>
            <a:lvl5pPr marL="9753111" indent="0" algn="ctr">
              <a:buNone/>
              <a:defRPr/>
            </a:lvl5pPr>
            <a:lvl6pPr marL="12191391" indent="0" algn="ctr">
              <a:buNone/>
              <a:defRPr/>
            </a:lvl6pPr>
            <a:lvl7pPr marL="14629666" indent="0" algn="ctr">
              <a:buNone/>
              <a:defRPr/>
            </a:lvl7pPr>
            <a:lvl8pPr marL="17067947" indent="0" algn="ctr">
              <a:buNone/>
              <a:defRPr/>
            </a:lvl8pPr>
            <a:lvl9pPr marL="19506227"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B4BEC87-8C40-49E0-876B-829DDA945249}"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0D184C6-AA68-4497-9E06-97985C76422C}"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6484560" y="3034312"/>
            <a:ext cx="10881360" cy="2730881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3840480" y="3034312"/>
            <a:ext cx="31790640" cy="2730881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4243D52-5595-4D84-AD83-0EAB7124B9DB}"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74B0434-5F65-42F3-A3ED-F16129D04D85}"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044953" y="21935557"/>
            <a:ext cx="43525440" cy="6779791"/>
          </a:xfrm>
        </p:spPr>
        <p:txBody>
          <a:bodyPr anchor="t"/>
          <a:lstStyle>
            <a:lvl1pPr algn="l">
              <a:defRPr sz="213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044953" y="14468301"/>
            <a:ext cx="43525440" cy="7467250"/>
          </a:xfrm>
        </p:spPr>
        <p:txBody>
          <a:bodyPr anchor="b"/>
          <a:lstStyle>
            <a:lvl1pPr marL="0" indent="0">
              <a:buNone/>
              <a:defRPr sz="10700"/>
            </a:lvl1pPr>
            <a:lvl2pPr marL="2438280" indent="0">
              <a:buNone/>
              <a:defRPr sz="9600"/>
            </a:lvl2pPr>
            <a:lvl3pPr marL="4876555" indent="0">
              <a:buNone/>
              <a:defRPr sz="8500"/>
            </a:lvl3pPr>
            <a:lvl4pPr marL="7314836" indent="0">
              <a:buNone/>
              <a:defRPr sz="7500"/>
            </a:lvl4pPr>
            <a:lvl5pPr marL="9753111" indent="0">
              <a:buNone/>
              <a:defRPr sz="7500"/>
            </a:lvl5pPr>
            <a:lvl6pPr marL="12191391" indent="0">
              <a:buNone/>
              <a:defRPr sz="7500"/>
            </a:lvl6pPr>
            <a:lvl7pPr marL="14629666" indent="0">
              <a:buNone/>
              <a:defRPr sz="7500"/>
            </a:lvl7pPr>
            <a:lvl8pPr marL="17067947" indent="0">
              <a:buNone/>
              <a:defRPr sz="7500"/>
            </a:lvl8pPr>
            <a:lvl9pPr marL="19506227" indent="0">
              <a:buNone/>
              <a:defRPr sz="75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C43878D-2057-4D0F-9092-EC8E84B93392}"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840480" y="9861515"/>
            <a:ext cx="21336000" cy="20481608"/>
          </a:xfrm>
        </p:spPr>
        <p:txBody>
          <a:bodyPr/>
          <a:lstStyle>
            <a:lvl1pPr>
              <a:defRPr sz="14900"/>
            </a:lvl1pPr>
            <a:lvl2pPr>
              <a:defRPr sz="12800"/>
            </a:lvl2pPr>
            <a:lvl3pPr>
              <a:defRPr sz="10700"/>
            </a:lvl3pPr>
            <a:lvl4pPr>
              <a:defRPr sz="9600"/>
            </a:lvl4pPr>
            <a:lvl5pPr>
              <a:defRPr sz="9600"/>
            </a:lvl5pPr>
            <a:lvl6pPr>
              <a:defRPr sz="9600"/>
            </a:lvl6pPr>
            <a:lvl7pPr>
              <a:defRPr sz="9600"/>
            </a:lvl7pPr>
            <a:lvl8pPr>
              <a:defRPr sz="9600"/>
            </a:lvl8pPr>
            <a:lvl9pPr>
              <a:defRPr sz="9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029920" y="9861515"/>
            <a:ext cx="21336000" cy="20481608"/>
          </a:xfrm>
        </p:spPr>
        <p:txBody>
          <a:bodyPr/>
          <a:lstStyle>
            <a:lvl1pPr>
              <a:defRPr sz="14900"/>
            </a:lvl1pPr>
            <a:lvl2pPr>
              <a:defRPr sz="12800"/>
            </a:lvl2pPr>
            <a:lvl3pPr>
              <a:defRPr sz="10700"/>
            </a:lvl3pPr>
            <a:lvl4pPr>
              <a:defRPr sz="9600"/>
            </a:lvl4pPr>
            <a:lvl5pPr>
              <a:defRPr sz="9600"/>
            </a:lvl5pPr>
            <a:lvl6pPr>
              <a:defRPr sz="9600"/>
            </a:lvl6pPr>
            <a:lvl7pPr>
              <a:defRPr sz="9600"/>
            </a:lvl7pPr>
            <a:lvl8pPr>
              <a:defRPr sz="9600"/>
            </a:lvl8pPr>
            <a:lvl9pPr>
              <a:defRPr sz="9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9CB2922-E08E-484D-8E31-AC89792E134F}"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560320" y="1367023"/>
            <a:ext cx="46085760" cy="5689336"/>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560320" y="7641096"/>
            <a:ext cx="22625053" cy="3184445"/>
          </a:xfrm>
        </p:spPr>
        <p:txBody>
          <a:bodyPr anchor="b"/>
          <a:lstStyle>
            <a:lvl1pPr marL="0" indent="0">
              <a:buNone/>
              <a:defRPr sz="12800" b="1"/>
            </a:lvl1pPr>
            <a:lvl2pPr marL="2438280" indent="0">
              <a:buNone/>
              <a:defRPr sz="10700" b="1"/>
            </a:lvl2pPr>
            <a:lvl3pPr marL="4876555" indent="0">
              <a:buNone/>
              <a:defRPr sz="9600" b="1"/>
            </a:lvl3pPr>
            <a:lvl4pPr marL="7314836" indent="0">
              <a:buNone/>
              <a:defRPr sz="8500" b="1"/>
            </a:lvl4pPr>
            <a:lvl5pPr marL="9753111" indent="0">
              <a:buNone/>
              <a:defRPr sz="8500" b="1"/>
            </a:lvl5pPr>
            <a:lvl6pPr marL="12191391" indent="0">
              <a:buNone/>
              <a:defRPr sz="8500" b="1"/>
            </a:lvl6pPr>
            <a:lvl7pPr marL="14629666" indent="0">
              <a:buNone/>
              <a:defRPr sz="8500" b="1"/>
            </a:lvl7pPr>
            <a:lvl8pPr marL="17067947" indent="0">
              <a:buNone/>
              <a:defRPr sz="8500" b="1"/>
            </a:lvl8pPr>
            <a:lvl9pPr marL="19506227" indent="0">
              <a:buNone/>
              <a:defRPr sz="85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2560320" y="10825541"/>
            <a:ext cx="22625053" cy="19667719"/>
          </a:xfrm>
        </p:spPr>
        <p:txBody>
          <a:bodyPr/>
          <a:lstStyle>
            <a:lvl1pPr>
              <a:defRPr sz="12800"/>
            </a:lvl1pPr>
            <a:lvl2pPr>
              <a:defRPr sz="10700"/>
            </a:lvl2pPr>
            <a:lvl3pPr>
              <a:defRPr sz="9600"/>
            </a:lvl3pPr>
            <a:lvl4pPr>
              <a:defRPr sz="8500"/>
            </a:lvl4pPr>
            <a:lvl5pPr>
              <a:defRPr sz="8500"/>
            </a:lvl5pPr>
            <a:lvl6pPr>
              <a:defRPr sz="8500"/>
            </a:lvl6pPr>
            <a:lvl7pPr>
              <a:defRPr sz="8500"/>
            </a:lvl7pPr>
            <a:lvl8pPr>
              <a:defRPr sz="8500"/>
            </a:lvl8pPr>
            <a:lvl9pPr>
              <a:defRPr sz="8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26012148" y="7641096"/>
            <a:ext cx="22633940" cy="3184445"/>
          </a:xfrm>
        </p:spPr>
        <p:txBody>
          <a:bodyPr anchor="b"/>
          <a:lstStyle>
            <a:lvl1pPr marL="0" indent="0">
              <a:buNone/>
              <a:defRPr sz="12800" b="1"/>
            </a:lvl1pPr>
            <a:lvl2pPr marL="2438280" indent="0">
              <a:buNone/>
              <a:defRPr sz="10700" b="1"/>
            </a:lvl2pPr>
            <a:lvl3pPr marL="4876555" indent="0">
              <a:buNone/>
              <a:defRPr sz="9600" b="1"/>
            </a:lvl3pPr>
            <a:lvl4pPr marL="7314836" indent="0">
              <a:buNone/>
              <a:defRPr sz="8500" b="1"/>
            </a:lvl4pPr>
            <a:lvl5pPr marL="9753111" indent="0">
              <a:buNone/>
              <a:defRPr sz="8500" b="1"/>
            </a:lvl5pPr>
            <a:lvl6pPr marL="12191391" indent="0">
              <a:buNone/>
              <a:defRPr sz="8500" b="1"/>
            </a:lvl6pPr>
            <a:lvl7pPr marL="14629666" indent="0">
              <a:buNone/>
              <a:defRPr sz="8500" b="1"/>
            </a:lvl7pPr>
            <a:lvl8pPr marL="17067947" indent="0">
              <a:buNone/>
              <a:defRPr sz="8500" b="1"/>
            </a:lvl8pPr>
            <a:lvl9pPr marL="19506227" indent="0">
              <a:buNone/>
              <a:defRPr sz="85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26012148" y="10825541"/>
            <a:ext cx="22633940" cy="19667719"/>
          </a:xfrm>
        </p:spPr>
        <p:txBody>
          <a:bodyPr/>
          <a:lstStyle>
            <a:lvl1pPr>
              <a:defRPr sz="12800"/>
            </a:lvl1pPr>
            <a:lvl2pPr>
              <a:defRPr sz="10700"/>
            </a:lvl2pPr>
            <a:lvl3pPr>
              <a:defRPr sz="9600"/>
            </a:lvl3pPr>
            <a:lvl4pPr>
              <a:defRPr sz="8500"/>
            </a:lvl4pPr>
            <a:lvl5pPr>
              <a:defRPr sz="8500"/>
            </a:lvl5pPr>
            <a:lvl6pPr>
              <a:defRPr sz="8500"/>
            </a:lvl6pPr>
            <a:lvl7pPr>
              <a:defRPr sz="8500"/>
            </a:lvl7pPr>
            <a:lvl8pPr>
              <a:defRPr sz="8500"/>
            </a:lvl8pPr>
            <a:lvl9pPr>
              <a:defRPr sz="8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788D2516-057D-43FB-8770-3FD3CA54899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186F9D9D-0BFD-4850-AFDD-82AB7C3FEEC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60328" y="1359119"/>
            <a:ext cx="16846553" cy="5784158"/>
          </a:xfrm>
        </p:spPr>
        <p:txBody>
          <a:bodyPr anchor="b"/>
          <a:lstStyle>
            <a:lvl1pPr algn="l">
              <a:defRPr sz="107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0020280" y="1359127"/>
            <a:ext cx="28625800" cy="29134141"/>
          </a:xfrm>
        </p:spPr>
        <p:txBody>
          <a:bodyPr/>
          <a:lstStyle>
            <a:lvl1pPr>
              <a:defRPr sz="17100"/>
            </a:lvl1pPr>
            <a:lvl2pPr>
              <a:defRPr sz="14900"/>
            </a:lvl2pPr>
            <a:lvl3pPr>
              <a:defRPr sz="12800"/>
            </a:lvl3pPr>
            <a:lvl4pPr>
              <a:defRPr sz="10700"/>
            </a:lvl4pPr>
            <a:lvl5pPr>
              <a:defRPr sz="10700"/>
            </a:lvl5pPr>
            <a:lvl6pPr>
              <a:defRPr sz="10700"/>
            </a:lvl6pPr>
            <a:lvl7pPr>
              <a:defRPr sz="10700"/>
            </a:lvl7pPr>
            <a:lvl8pPr>
              <a:defRPr sz="10700"/>
            </a:lvl8pPr>
            <a:lvl9pPr>
              <a:defRPr sz="10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2560328" y="7143279"/>
            <a:ext cx="16846553" cy="23349984"/>
          </a:xfrm>
        </p:spPr>
        <p:txBody>
          <a:bodyPr/>
          <a:lstStyle>
            <a:lvl1pPr marL="0" indent="0">
              <a:buNone/>
              <a:defRPr sz="7500"/>
            </a:lvl1pPr>
            <a:lvl2pPr marL="2438280" indent="0">
              <a:buNone/>
              <a:defRPr sz="6400"/>
            </a:lvl2pPr>
            <a:lvl3pPr marL="4876555" indent="0">
              <a:buNone/>
              <a:defRPr sz="5300"/>
            </a:lvl3pPr>
            <a:lvl4pPr marL="7314836" indent="0">
              <a:buNone/>
              <a:defRPr sz="4800"/>
            </a:lvl4pPr>
            <a:lvl5pPr marL="9753111" indent="0">
              <a:buNone/>
              <a:defRPr sz="4800"/>
            </a:lvl5pPr>
            <a:lvl6pPr marL="12191391" indent="0">
              <a:buNone/>
              <a:defRPr sz="4800"/>
            </a:lvl6pPr>
            <a:lvl7pPr marL="14629666" indent="0">
              <a:buNone/>
              <a:defRPr sz="4800"/>
            </a:lvl7pPr>
            <a:lvl8pPr marL="17067947" indent="0">
              <a:buNone/>
              <a:defRPr sz="4800"/>
            </a:lvl8pPr>
            <a:lvl9pPr marL="19506227" indent="0">
              <a:buNone/>
              <a:defRPr sz="48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6A7F26F-2465-4C9D-B1AA-7A857F66384F}"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0036813" y="23895209"/>
            <a:ext cx="30723840" cy="2820965"/>
          </a:xfrm>
        </p:spPr>
        <p:txBody>
          <a:bodyPr anchor="b"/>
          <a:lstStyle>
            <a:lvl1pPr algn="l">
              <a:defRPr sz="107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0036813" y="3050116"/>
            <a:ext cx="30723840" cy="20481608"/>
          </a:xfrm>
        </p:spPr>
        <p:txBody>
          <a:bodyPr/>
          <a:lstStyle>
            <a:lvl1pPr marL="0" indent="0">
              <a:buNone/>
              <a:defRPr sz="17100"/>
            </a:lvl1pPr>
            <a:lvl2pPr marL="2438280" indent="0">
              <a:buNone/>
              <a:defRPr sz="14900"/>
            </a:lvl2pPr>
            <a:lvl3pPr marL="4876555" indent="0">
              <a:buNone/>
              <a:defRPr sz="12800"/>
            </a:lvl3pPr>
            <a:lvl4pPr marL="7314836" indent="0">
              <a:buNone/>
              <a:defRPr sz="10700"/>
            </a:lvl4pPr>
            <a:lvl5pPr marL="9753111" indent="0">
              <a:buNone/>
              <a:defRPr sz="10700"/>
            </a:lvl5pPr>
            <a:lvl6pPr marL="12191391" indent="0">
              <a:buNone/>
              <a:defRPr sz="10700"/>
            </a:lvl6pPr>
            <a:lvl7pPr marL="14629666" indent="0">
              <a:buNone/>
              <a:defRPr sz="10700"/>
            </a:lvl7pPr>
            <a:lvl8pPr marL="17067947" indent="0">
              <a:buNone/>
              <a:defRPr sz="10700"/>
            </a:lvl8pPr>
            <a:lvl9pPr marL="19506227" indent="0">
              <a:buNone/>
              <a:defRPr sz="10700"/>
            </a:lvl9pPr>
          </a:lstStyle>
          <a:p>
            <a:pPr lvl="0"/>
            <a:r>
              <a:rPr lang="es-ES" noProof="0" smtClean="0"/>
              <a:t>Haga clic en el icono para agregar una imagen</a:t>
            </a:r>
            <a:endParaRPr lang="es-ES" noProof="0"/>
          </a:p>
        </p:txBody>
      </p:sp>
      <p:sp>
        <p:nvSpPr>
          <p:cNvPr id="4" name="3 Marcador de texto"/>
          <p:cNvSpPr>
            <a:spLocks noGrp="1"/>
          </p:cNvSpPr>
          <p:nvPr>
            <p:ph type="body" sz="half" idx="2"/>
          </p:nvPr>
        </p:nvSpPr>
        <p:spPr>
          <a:xfrm>
            <a:off x="10036813" y="26716174"/>
            <a:ext cx="30723840" cy="4006238"/>
          </a:xfrm>
        </p:spPr>
        <p:txBody>
          <a:bodyPr/>
          <a:lstStyle>
            <a:lvl1pPr marL="0" indent="0">
              <a:buNone/>
              <a:defRPr sz="7500"/>
            </a:lvl1pPr>
            <a:lvl2pPr marL="2438280" indent="0">
              <a:buNone/>
              <a:defRPr sz="6400"/>
            </a:lvl2pPr>
            <a:lvl3pPr marL="4876555" indent="0">
              <a:buNone/>
              <a:defRPr sz="5300"/>
            </a:lvl3pPr>
            <a:lvl4pPr marL="7314836" indent="0">
              <a:buNone/>
              <a:defRPr sz="4800"/>
            </a:lvl4pPr>
            <a:lvl5pPr marL="9753111" indent="0">
              <a:buNone/>
              <a:defRPr sz="4800"/>
            </a:lvl5pPr>
            <a:lvl6pPr marL="12191391" indent="0">
              <a:buNone/>
              <a:defRPr sz="4800"/>
            </a:lvl6pPr>
            <a:lvl7pPr marL="14629666" indent="0">
              <a:buNone/>
              <a:defRPr sz="4800"/>
            </a:lvl7pPr>
            <a:lvl8pPr marL="17067947" indent="0">
              <a:buNone/>
              <a:defRPr sz="4800"/>
            </a:lvl8pPr>
            <a:lvl9pPr marL="19506227" indent="0">
              <a:buNone/>
              <a:defRPr sz="48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DFD5FA9-68B4-4726-A6E9-3F19E8A7BFC2}"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480" y="3034312"/>
            <a:ext cx="43525440" cy="5689336"/>
          </a:xfrm>
          <a:prstGeom prst="rect">
            <a:avLst/>
          </a:prstGeom>
          <a:noFill/>
          <a:ln w="9525">
            <a:noFill/>
            <a:miter lim="800000"/>
            <a:headEnd/>
            <a:tailEnd/>
          </a:ln>
        </p:spPr>
        <p:txBody>
          <a:bodyPr vert="horz" wrap="square" lIns="487657" tIns="243829" rIns="487657" bIns="243829"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3840480" y="9861515"/>
            <a:ext cx="43525440" cy="20481608"/>
          </a:xfrm>
          <a:prstGeom prst="rect">
            <a:avLst/>
          </a:prstGeom>
          <a:noFill/>
          <a:ln w="9525">
            <a:noFill/>
            <a:miter lim="800000"/>
            <a:headEnd/>
            <a:tailEnd/>
          </a:ln>
        </p:spPr>
        <p:txBody>
          <a:bodyPr vert="horz" wrap="square" lIns="487657" tIns="243829" rIns="487657" bIns="243829"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3840480" y="31101701"/>
            <a:ext cx="10668000" cy="2275734"/>
          </a:xfrm>
          <a:prstGeom prst="rect">
            <a:avLst/>
          </a:prstGeom>
          <a:noFill/>
          <a:ln w="9525">
            <a:noFill/>
            <a:miter lim="800000"/>
            <a:headEnd/>
            <a:tailEnd/>
          </a:ln>
          <a:effectLst/>
        </p:spPr>
        <p:txBody>
          <a:bodyPr vert="horz" wrap="square" lIns="487657" tIns="243829" rIns="487657" bIns="243829" numCol="1" anchor="t" anchorCtr="0" compatLnSpc="1">
            <a:prstTxWarp prst="textNoShape">
              <a:avLst/>
            </a:prstTxWarp>
          </a:bodyPr>
          <a:lstStyle>
            <a:lvl1pPr>
              <a:defRPr sz="7500"/>
            </a:lvl1pPr>
          </a:lstStyle>
          <a:p>
            <a:pPr>
              <a:defRPr/>
            </a:pPr>
            <a:endParaRPr lang="es-ES"/>
          </a:p>
        </p:txBody>
      </p:sp>
      <p:sp>
        <p:nvSpPr>
          <p:cNvPr id="1029" name="Rectangle 5"/>
          <p:cNvSpPr>
            <a:spLocks noGrp="1" noChangeArrowheads="1"/>
          </p:cNvSpPr>
          <p:nvPr>
            <p:ph type="ftr" sz="quarter" idx="3"/>
          </p:nvPr>
        </p:nvSpPr>
        <p:spPr bwMode="auto">
          <a:xfrm>
            <a:off x="17495520" y="31101701"/>
            <a:ext cx="16215360" cy="2275734"/>
          </a:xfrm>
          <a:prstGeom prst="rect">
            <a:avLst/>
          </a:prstGeom>
          <a:noFill/>
          <a:ln w="9525">
            <a:noFill/>
            <a:miter lim="800000"/>
            <a:headEnd/>
            <a:tailEnd/>
          </a:ln>
          <a:effectLst/>
        </p:spPr>
        <p:txBody>
          <a:bodyPr vert="horz" wrap="square" lIns="487657" tIns="243829" rIns="487657" bIns="243829" numCol="1" anchor="t" anchorCtr="0" compatLnSpc="1">
            <a:prstTxWarp prst="textNoShape">
              <a:avLst/>
            </a:prstTxWarp>
          </a:bodyPr>
          <a:lstStyle>
            <a:lvl1pPr algn="ctr">
              <a:defRPr sz="7500"/>
            </a:lvl1pPr>
          </a:lstStyle>
          <a:p>
            <a:pPr>
              <a:defRPr/>
            </a:pPr>
            <a:endParaRPr lang="es-ES"/>
          </a:p>
        </p:txBody>
      </p:sp>
      <p:sp>
        <p:nvSpPr>
          <p:cNvPr id="1030" name="Rectangle 6"/>
          <p:cNvSpPr>
            <a:spLocks noGrp="1" noChangeArrowheads="1"/>
          </p:cNvSpPr>
          <p:nvPr>
            <p:ph type="sldNum" sz="quarter" idx="4"/>
          </p:nvPr>
        </p:nvSpPr>
        <p:spPr bwMode="auto">
          <a:xfrm>
            <a:off x="36697920" y="31101701"/>
            <a:ext cx="10668000" cy="2275734"/>
          </a:xfrm>
          <a:prstGeom prst="rect">
            <a:avLst/>
          </a:prstGeom>
          <a:noFill/>
          <a:ln w="9525">
            <a:noFill/>
            <a:miter lim="800000"/>
            <a:headEnd/>
            <a:tailEnd/>
          </a:ln>
          <a:effectLst/>
        </p:spPr>
        <p:txBody>
          <a:bodyPr vert="horz" wrap="square" lIns="487657" tIns="243829" rIns="487657" bIns="243829" numCol="1" anchor="t" anchorCtr="0" compatLnSpc="1">
            <a:prstTxWarp prst="textNoShape">
              <a:avLst/>
            </a:prstTxWarp>
          </a:bodyPr>
          <a:lstStyle>
            <a:lvl1pPr algn="r">
              <a:defRPr sz="7500"/>
            </a:lvl1pPr>
          </a:lstStyle>
          <a:p>
            <a:pPr>
              <a:defRPr/>
            </a:pPr>
            <a:fld id="{1DABDA25-C20E-48F1-8784-89A748D7DD20}"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rtl="0" eaLnBrk="0" fontAlgn="base" hangingPunct="0">
        <a:spcBef>
          <a:spcPct val="0"/>
        </a:spcBef>
        <a:spcAft>
          <a:spcPct val="0"/>
        </a:spcAft>
        <a:defRPr sz="23500">
          <a:solidFill>
            <a:schemeClr val="tx2"/>
          </a:solidFill>
          <a:latin typeface="+mj-lt"/>
          <a:ea typeface="+mj-ea"/>
          <a:cs typeface="+mj-cs"/>
        </a:defRPr>
      </a:lvl1pPr>
      <a:lvl2pPr algn="ctr" rtl="0" eaLnBrk="0" fontAlgn="base" hangingPunct="0">
        <a:spcBef>
          <a:spcPct val="0"/>
        </a:spcBef>
        <a:spcAft>
          <a:spcPct val="0"/>
        </a:spcAft>
        <a:defRPr sz="23500">
          <a:solidFill>
            <a:schemeClr val="tx2"/>
          </a:solidFill>
          <a:latin typeface="Times New Roman" pitchFamily="18" charset="0"/>
        </a:defRPr>
      </a:lvl2pPr>
      <a:lvl3pPr algn="ctr" rtl="0" eaLnBrk="0" fontAlgn="base" hangingPunct="0">
        <a:spcBef>
          <a:spcPct val="0"/>
        </a:spcBef>
        <a:spcAft>
          <a:spcPct val="0"/>
        </a:spcAft>
        <a:defRPr sz="23500">
          <a:solidFill>
            <a:schemeClr val="tx2"/>
          </a:solidFill>
          <a:latin typeface="Times New Roman" pitchFamily="18" charset="0"/>
        </a:defRPr>
      </a:lvl3pPr>
      <a:lvl4pPr algn="ctr" rtl="0" eaLnBrk="0" fontAlgn="base" hangingPunct="0">
        <a:spcBef>
          <a:spcPct val="0"/>
        </a:spcBef>
        <a:spcAft>
          <a:spcPct val="0"/>
        </a:spcAft>
        <a:defRPr sz="23500">
          <a:solidFill>
            <a:schemeClr val="tx2"/>
          </a:solidFill>
          <a:latin typeface="Times New Roman" pitchFamily="18" charset="0"/>
        </a:defRPr>
      </a:lvl4pPr>
      <a:lvl5pPr algn="ctr" rtl="0" eaLnBrk="0" fontAlgn="base" hangingPunct="0">
        <a:spcBef>
          <a:spcPct val="0"/>
        </a:spcBef>
        <a:spcAft>
          <a:spcPct val="0"/>
        </a:spcAft>
        <a:defRPr sz="23500">
          <a:solidFill>
            <a:schemeClr val="tx2"/>
          </a:solidFill>
          <a:latin typeface="Times New Roman" pitchFamily="18" charset="0"/>
        </a:defRPr>
      </a:lvl5pPr>
      <a:lvl6pPr marL="2438280" algn="ctr" rtl="0" eaLnBrk="1" fontAlgn="base" hangingPunct="1">
        <a:spcBef>
          <a:spcPct val="0"/>
        </a:spcBef>
        <a:spcAft>
          <a:spcPct val="0"/>
        </a:spcAft>
        <a:defRPr sz="23500">
          <a:solidFill>
            <a:schemeClr val="tx2"/>
          </a:solidFill>
          <a:latin typeface="Times New Roman" pitchFamily="18" charset="0"/>
        </a:defRPr>
      </a:lvl6pPr>
      <a:lvl7pPr marL="4876555" algn="ctr" rtl="0" eaLnBrk="1" fontAlgn="base" hangingPunct="1">
        <a:spcBef>
          <a:spcPct val="0"/>
        </a:spcBef>
        <a:spcAft>
          <a:spcPct val="0"/>
        </a:spcAft>
        <a:defRPr sz="23500">
          <a:solidFill>
            <a:schemeClr val="tx2"/>
          </a:solidFill>
          <a:latin typeface="Times New Roman" pitchFamily="18" charset="0"/>
        </a:defRPr>
      </a:lvl7pPr>
      <a:lvl8pPr marL="7314836" algn="ctr" rtl="0" eaLnBrk="1" fontAlgn="base" hangingPunct="1">
        <a:spcBef>
          <a:spcPct val="0"/>
        </a:spcBef>
        <a:spcAft>
          <a:spcPct val="0"/>
        </a:spcAft>
        <a:defRPr sz="23500">
          <a:solidFill>
            <a:schemeClr val="tx2"/>
          </a:solidFill>
          <a:latin typeface="Times New Roman" pitchFamily="18" charset="0"/>
        </a:defRPr>
      </a:lvl8pPr>
      <a:lvl9pPr marL="9753111" algn="ctr" rtl="0" eaLnBrk="1" fontAlgn="base" hangingPunct="1">
        <a:spcBef>
          <a:spcPct val="0"/>
        </a:spcBef>
        <a:spcAft>
          <a:spcPct val="0"/>
        </a:spcAft>
        <a:defRPr sz="23500">
          <a:solidFill>
            <a:schemeClr val="tx2"/>
          </a:solidFill>
          <a:latin typeface="Times New Roman" pitchFamily="18" charset="0"/>
        </a:defRPr>
      </a:lvl9pPr>
    </p:titleStyle>
    <p:bodyStyle>
      <a:lvl1pPr marL="1828706" indent="-1828706" algn="l" rtl="0" eaLnBrk="0" fontAlgn="base" hangingPunct="0">
        <a:spcBef>
          <a:spcPct val="20000"/>
        </a:spcBef>
        <a:spcAft>
          <a:spcPct val="0"/>
        </a:spcAft>
        <a:buChar char="•"/>
        <a:defRPr sz="17100">
          <a:solidFill>
            <a:schemeClr val="tx1"/>
          </a:solidFill>
          <a:latin typeface="+mn-lt"/>
          <a:ea typeface="+mn-ea"/>
          <a:cs typeface="+mn-cs"/>
        </a:defRPr>
      </a:lvl1pPr>
      <a:lvl2pPr marL="3962200" indent="-1523925" algn="l" rtl="0" eaLnBrk="0" fontAlgn="base" hangingPunct="0">
        <a:spcBef>
          <a:spcPct val="20000"/>
        </a:spcBef>
        <a:spcAft>
          <a:spcPct val="0"/>
        </a:spcAft>
        <a:buChar char="–"/>
        <a:defRPr sz="14900">
          <a:solidFill>
            <a:schemeClr val="tx1"/>
          </a:solidFill>
          <a:latin typeface="+mn-lt"/>
        </a:defRPr>
      </a:lvl2pPr>
      <a:lvl3pPr marL="6095698" indent="-1219138" algn="l" rtl="0" eaLnBrk="0" fontAlgn="base" hangingPunct="0">
        <a:spcBef>
          <a:spcPct val="20000"/>
        </a:spcBef>
        <a:spcAft>
          <a:spcPct val="0"/>
        </a:spcAft>
        <a:buChar char="•"/>
        <a:defRPr sz="12800">
          <a:solidFill>
            <a:schemeClr val="tx1"/>
          </a:solidFill>
          <a:latin typeface="+mn-lt"/>
        </a:defRPr>
      </a:lvl3pPr>
      <a:lvl4pPr marL="8533973" indent="-1219138" algn="l" rtl="0" eaLnBrk="0" fontAlgn="base" hangingPunct="0">
        <a:spcBef>
          <a:spcPct val="20000"/>
        </a:spcBef>
        <a:spcAft>
          <a:spcPct val="0"/>
        </a:spcAft>
        <a:buChar char="–"/>
        <a:defRPr sz="10700">
          <a:solidFill>
            <a:schemeClr val="tx1"/>
          </a:solidFill>
          <a:latin typeface="+mn-lt"/>
        </a:defRPr>
      </a:lvl4pPr>
      <a:lvl5pPr marL="10972254" indent="-1219138" algn="l" rtl="0" eaLnBrk="0" fontAlgn="base" hangingPunct="0">
        <a:spcBef>
          <a:spcPct val="20000"/>
        </a:spcBef>
        <a:spcAft>
          <a:spcPct val="0"/>
        </a:spcAft>
        <a:buChar char="»"/>
        <a:defRPr sz="10700">
          <a:solidFill>
            <a:schemeClr val="tx1"/>
          </a:solidFill>
          <a:latin typeface="+mn-lt"/>
        </a:defRPr>
      </a:lvl5pPr>
      <a:lvl6pPr marL="13410529" indent="-1219138" algn="l" rtl="0" eaLnBrk="1" fontAlgn="base" hangingPunct="1">
        <a:spcBef>
          <a:spcPct val="20000"/>
        </a:spcBef>
        <a:spcAft>
          <a:spcPct val="0"/>
        </a:spcAft>
        <a:buChar char="»"/>
        <a:defRPr sz="10700">
          <a:solidFill>
            <a:schemeClr val="tx1"/>
          </a:solidFill>
          <a:latin typeface="+mn-lt"/>
        </a:defRPr>
      </a:lvl6pPr>
      <a:lvl7pPr marL="15848809" indent="-1219138" algn="l" rtl="0" eaLnBrk="1" fontAlgn="base" hangingPunct="1">
        <a:spcBef>
          <a:spcPct val="20000"/>
        </a:spcBef>
        <a:spcAft>
          <a:spcPct val="0"/>
        </a:spcAft>
        <a:buChar char="»"/>
        <a:defRPr sz="10700">
          <a:solidFill>
            <a:schemeClr val="tx1"/>
          </a:solidFill>
          <a:latin typeface="+mn-lt"/>
        </a:defRPr>
      </a:lvl7pPr>
      <a:lvl8pPr marL="18287084" indent="-1219138" algn="l" rtl="0" eaLnBrk="1" fontAlgn="base" hangingPunct="1">
        <a:spcBef>
          <a:spcPct val="20000"/>
        </a:spcBef>
        <a:spcAft>
          <a:spcPct val="0"/>
        </a:spcAft>
        <a:buChar char="»"/>
        <a:defRPr sz="10700">
          <a:solidFill>
            <a:schemeClr val="tx1"/>
          </a:solidFill>
          <a:latin typeface="+mn-lt"/>
        </a:defRPr>
      </a:lvl8pPr>
      <a:lvl9pPr marL="20725365" indent="-1219138" algn="l" rtl="0" eaLnBrk="1" fontAlgn="base" hangingPunct="1">
        <a:spcBef>
          <a:spcPct val="20000"/>
        </a:spcBef>
        <a:spcAft>
          <a:spcPct val="0"/>
        </a:spcAft>
        <a:buChar char="»"/>
        <a:defRPr sz="10700">
          <a:solidFill>
            <a:schemeClr val="tx1"/>
          </a:solidFill>
          <a:latin typeface="+mn-lt"/>
        </a:defRPr>
      </a:lvl9pPr>
    </p:bodyStyle>
    <p:otherStyle>
      <a:defPPr>
        <a:defRPr lang="es-ES"/>
      </a:defPPr>
      <a:lvl1pPr marL="0" algn="l" defTabSz="4876555" rtl="0" eaLnBrk="1" latinLnBrk="0" hangingPunct="1">
        <a:defRPr sz="9600" kern="1200">
          <a:solidFill>
            <a:schemeClr val="tx1"/>
          </a:solidFill>
          <a:latin typeface="+mn-lt"/>
          <a:ea typeface="+mn-ea"/>
          <a:cs typeface="+mn-cs"/>
        </a:defRPr>
      </a:lvl1pPr>
      <a:lvl2pPr marL="2438280" algn="l" defTabSz="4876555" rtl="0" eaLnBrk="1" latinLnBrk="0" hangingPunct="1">
        <a:defRPr sz="9600" kern="1200">
          <a:solidFill>
            <a:schemeClr val="tx1"/>
          </a:solidFill>
          <a:latin typeface="+mn-lt"/>
          <a:ea typeface="+mn-ea"/>
          <a:cs typeface="+mn-cs"/>
        </a:defRPr>
      </a:lvl2pPr>
      <a:lvl3pPr marL="4876555" algn="l" defTabSz="4876555" rtl="0" eaLnBrk="1" latinLnBrk="0" hangingPunct="1">
        <a:defRPr sz="9600" kern="1200">
          <a:solidFill>
            <a:schemeClr val="tx1"/>
          </a:solidFill>
          <a:latin typeface="+mn-lt"/>
          <a:ea typeface="+mn-ea"/>
          <a:cs typeface="+mn-cs"/>
        </a:defRPr>
      </a:lvl3pPr>
      <a:lvl4pPr marL="7314836" algn="l" defTabSz="4876555" rtl="0" eaLnBrk="1" latinLnBrk="0" hangingPunct="1">
        <a:defRPr sz="9600" kern="1200">
          <a:solidFill>
            <a:schemeClr val="tx1"/>
          </a:solidFill>
          <a:latin typeface="+mn-lt"/>
          <a:ea typeface="+mn-ea"/>
          <a:cs typeface="+mn-cs"/>
        </a:defRPr>
      </a:lvl4pPr>
      <a:lvl5pPr marL="9753111" algn="l" defTabSz="4876555" rtl="0" eaLnBrk="1" latinLnBrk="0" hangingPunct="1">
        <a:defRPr sz="9600" kern="1200">
          <a:solidFill>
            <a:schemeClr val="tx1"/>
          </a:solidFill>
          <a:latin typeface="+mn-lt"/>
          <a:ea typeface="+mn-ea"/>
          <a:cs typeface="+mn-cs"/>
        </a:defRPr>
      </a:lvl5pPr>
      <a:lvl6pPr marL="12191391" algn="l" defTabSz="4876555" rtl="0" eaLnBrk="1" latinLnBrk="0" hangingPunct="1">
        <a:defRPr sz="9600" kern="1200">
          <a:solidFill>
            <a:schemeClr val="tx1"/>
          </a:solidFill>
          <a:latin typeface="+mn-lt"/>
          <a:ea typeface="+mn-ea"/>
          <a:cs typeface="+mn-cs"/>
        </a:defRPr>
      </a:lvl6pPr>
      <a:lvl7pPr marL="14629666" algn="l" defTabSz="4876555" rtl="0" eaLnBrk="1" latinLnBrk="0" hangingPunct="1">
        <a:defRPr sz="9600" kern="1200">
          <a:solidFill>
            <a:schemeClr val="tx1"/>
          </a:solidFill>
          <a:latin typeface="+mn-lt"/>
          <a:ea typeface="+mn-ea"/>
          <a:cs typeface="+mn-cs"/>
        </a:defRPr>
      </a:lvl7pPr>
      <a:lvl8pPr marL="17067947" algn="l" defTabSz="4876555" rtl="0" eaLnBrk="1" latinLnBrk="0" hangingPunct="1">
        <a:defRPr sz="9600" kern="1200">
          <a:solidFill>
            <a:schemeClr val="tx1"/>
          </a:solidFill>
          <a:latin typeface="+mn-lt"/>
          <a:ea typeface="+mn-ea"/>
          <a:cs typeface="+mn-cs"/>
        </a:defRPr>
      </a:lvl8pPr>
      <a:lvl9pPr marL="19506227" algn="l" defTabSz="4876555" rtl="0" eaLnBrk="1" latinLnBrk="0" hangingPunct="1">
        <a:defRPr sz="9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jpe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wmf"/><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32648" y="2110"/>
            <a:ext cx="39583716" cy="3200854"/>
          </a:xfrm>
          <a:prstGeom prst="rect">
            <a:avLst/>
          </a:prstGeom>
          <a:noFill/>
        </p:spPr>
        <p:txBody>
          <a:bodyPr wrap="square" lIns="487657" tIns="243829" rIns="487657" bIns="243829" rtlCol="0">
            <a:spAutoFit/>
          </a:bodyPr>
          <a:lstStyle/>
          <a:p>
            <a:r>
              <a:rPr lang="en-GB" sz="8800" b="1" smtClean="0">
                <a:latin typeface="Calibri" pitchFamily="34" charset="0"/>
                <a:cs typeface="Calibri" pitchFamily="34" charset="0"/>
              </a:rPr>
              <a:t>iCARDEA</a:t>
            </a:r>
            <a:r>
              <a:rPr lang="en-GB" sz="8800" b="1" smtClean="0">
                <a:latin typeface="Calibri" pitchFamily="34" charset="0"/>
                <a:cs typeface="Calibri" pitchFamily="34" charset="0"/>
              </a:rPr>
              <a:t>: an intelligent platform for personalized remote monitoring of the cardiac patients with electronic implantable </a:t>
            </a:r>
            <a:r>
              <a:rPr lang="en-GB" sz="8800" b="1" smtClean="0">
                <a:latin typeface="Calibri" pitchFamily="34" charset="0"/>
                <a:cs typeface="Calibri" pitchFamily="34" charset="0"/>
              </a:rPr>
              <a:t>devices</a:t>
            </a:r>
            <a:r>
              <a:rPr lang="en-GB" sz="8800" b="1" smtClean="0">
                <a:latin typeface="Calibri" pitchFamily="34" charset="0"/>
                <a:cs typeface="Calibri" pitchFamily="34" charset="0"/>
              </a:rPr>
              <a:t> </a:t>
            </a:r>
            <a:endParaRPr lang="en-GB" sz="7200" b="1">
              <a:latin typeface="Calibri" pitchFamily="34" charset="0"/>
              <a:cs typeface="Calibri" pitchFamily="34" charset="0"/>
            </a:endParaRPr>
          </a:p>
        </p:txBody>
      </p:sp>
      <p:sp>
        <p:nvSpPr>
          <p:cNvPr id="5" name="Rectangle 1"/>
          <p:cNvSpPr>
            <a:spLocks noChangeArrowheads="1"/>
          </p:cNvSpPr>
          <p:nvPr/>
        </p:nvSpPr>
        <p:spPr bwMode="auto">
          <a:xfrm>
            <a:off x="2632648" y="2594398"/>
            <a:ext cx="48173350" cy="2862300"/>
          </a:xfrm>
          <a:prstGeom prst="rect">
            <a:avLst/>
          </a:prstGeom>
          <a:noFill/>
          <a:ln w="9525">
            <a:noFill/>
            <a:miter lim="800000"/>
            <a:headEnd/>
            <a:tailEnd/>
          </a:ln>
          <a:effectLst/>
        </p:spPr>
        <p:txBody>
          <a:bodyPr vert="horz" wrap="square" lIns="487657" tIns="243829" rIns="487657" bIns="243829" numCol="1" anchor="ctr" anchorCtr="0" compatLnSpc="1">
            <a:prstTxWarp prst="textNoShape">
              <a:avLst/>
            </a:prstTxWarp>
            <a:spAutoFit/>
          </a:bodyPr>
          <a:lstStyle/>
          <a:p>
            <a:pPr algn="ctr">
              <a:spcBef>
                <a:spcPts val="603"/>
              </a:spcBef>
              <a:spcAft>
                <a:spcPts val="603"/>
              </a:spcAft>
            </a:pPr>
            <a:r>
              <a:rPr lang="en-GB" sz="4800" smtClean="0">
                <a:latin typeface="Calibri" pitchFamily="34" charset="0"/>
                <a:cs typeface="Calibri" pitchFamily="34" charset="0"/>
              </a:rPr>
              <a:t>E</a:t>
            </a:r>
            <a:r>
              <a:rPr lang="en-GB" sz="4800" smtClean="0">
                <a:latin typeface="Calibri" pitchFamily="34" charset="0"/>
                <a:cs typeface="Calibri" pitchFamily="34" charset="0"/>
              </a:rPr>
              <a:t>. </a:t>
            </a:r>
            <a:r>
              <a:rPr lang="en-GB" sz="4800" smtClean="0">
                <a:latin typeface="Calibri" pitchFamily="34" charset="0"/>
                <a:cs typeface="Calibri" pitchFamily="34" charset="0"/>
              </a:rPr>
              <a:t>Arbelo</a:t>
            </a:r>
            <a:r>
              <a:rPr lang="en-GB" sz="4800" baseline="30000" smtClean="0">
                <a:latin typeface="Calibri" pitchFamily="34" charset="0"/>
                <a:cs typeface="Calibri" pitchFamily="34" charset="0"/>
              </a:rPr>
              <a:t>1</a:t>
            </a:r>
            <a:r>
              <a:rPr lang="en-GB" sz="4800" smtClean="0">
                <a:latin typeface="Calibri" pitchFamily="34" charset="0"/>
                <a:cs typeface="Calibri" pitchFamily="34" charset="0"/>
              </a:rPr>
              <a:t>, </a:t>
            </a:r>
            <a:r>
              <a:rPr lang="en-GB" sz="4800" smtClean="0">
                <a:latin typeface="Calibri" pitchFamily="34" charset="0"/>
                <a:cs typeface="Calibri" pitchFamily="34" charset="0"/>
              </a:rPr>
              <a:t>A</a:t>
            </a:r>
            <a:r>
              <a:rPr lang="en-GB" sz="4800" smtClean="0">
                <a:latin typeface="Calibri" pitchFamily="34" charset="0"/>
                <a:cs typeface="Calibri" pitchFamily="34" charset="0"/>
              </a:rPr>
              <a:t>. </a:t>
            </a:r>
            <a:r>
              <a:rPr lang="en-GB" sz="4800" smtClean="0">
                <a:latin typeface="Calibri" pitchFamily="34" charset="0"/>
                <a:cs typeface="Calibri" pitchFamily="34" charset="0"/>
              </a:rPr>
              <a:t>Dogac</a:t>
            </a:r>
            <a:r>
              <a:rPr lang="en-GB" sz="4800" baseline="30000" smtClean="0">
                <a:latin typeface="Calibri" pitchFamily="34" charset="0"/>
                <a:cs typeface="Calibri" pitchFamily="34" charset="0"/>
              </a:rPr>
              <a:t>2</a:t>
            </a:r>
            <a:r>
              <a:rPr lang="en-GB" sz="4800" smtClean="0">
                <a:latin typeface="Calibri" pitchFamily="34" charset="0"/>
                <a:cs typeface="Calibri" pitchFamily="34" charset="0"/>
              </a:rPr>
              <a:t>, </a:t>
            </a:r>
            <a:r>
              <a:rPr lang="en-GB" sz="4800" smtClean="0">
                <a:latin typeface="Calibri" pitchFamily="34" charset="0"/>
                <a:cs typeface="Calibri" pitchFamily="34" charset="0"/>
              </a:rPr>
              <a:t>C</a:t>
            </a:r>
            <a:r>
              <a:rPr lang="en-GB" sz="4800" smtClean="0">
                <a:latin typeface="Calibri" pitchFamily="34" charset="0"/>
                <a:cs typeface="Calibri" pitchFamily="34" charset="0"/>
              </a:rPr>
              <a:t>. </a:t>
            </a:r>
            <a:r>
              <a:rPr lang="en-GB" sz="4800" smtClean="0">
                <a:latin typeface="Calibri" pitchFamily="34" charset="0"/>
                <a:cs typeface="Calibri" pitchFamily="34" charset="0"/>
              </a:rPr>
              <a:t>Luepkes</a:t>
            </a:r>
            <a:r>
              <a:rPr lang="en-GB" sz="4800" baseline="30000" smtClean="0">
                <a:latin typeface="Calibri" pitchFamily="34" charset="0"/>
                <a:cs typeface="Calibri" pitchFamily="34" charset="0"/>
              </a:rPr>
              <a:t>3</a:t>
            </a:r>
            <a:r>
              <a:rPr lang="en-GB" sz="4800" smtClean="0">
                <a:latin typeface="Calibri" pitchFamily="34" charset="0"/>
                <a:cs typeface="Calibri" pitchFamily="34" charset="0"/>
              </a:rPr>
              <a:t>, </a:t>
            </a:r>
            <a:r>
              <a:rPr lang="en-GB" sz="4800" smtClean="0">
                <a:latin typeface="Calibri" pitchFamily="34" charset="0"/>
                <a:cs typeface="Calibri" pitchFamily="34" charset="0"/>
              </a:rPr>
              <a:t>M</a:t>
            </a:r>
            <a:r>
              <a:rPr lang="en-GB" sz="4800" smtClean="0">
                <a:latin typeface="Calibri" pitchFamily="34" charset="0"/>
                <a:cs typeface="Calibri" pitchFamily="34" charset="0"/>
              </a:rPr>
              <a:t>. </a:t>
            </a:r>
            <a:r>
              <a:rPr lang="en-GB" sz="4800" smtClean="0">
                <a:latin typeface="Calibri" pitchFamily="34" charset="0"/>
                <a:cs typeface="Calibri" pitchFamily="34" charset="0"/>
              </a:rPr>
              <a:t>Ploessnig</a:t>
            </a:r>
            <a:r>
              <a:rPr lang="en-GB" sz="4800" baseline="30000" smtClean="0">
                <a:latin typeface="Calibri" pitchFamily="34" charset="0"/>
                <a:cs typeface="Calibri" pitchFamily="34" charset="0"/>
              </a:rPr>
              <a:t>4</a:t>
            </a:r>
            <a:r>
              <a:rPr lang="en-GB" sz="4800" smtClean="0">
                <a:latin typeface="Calibri" pitchFamily="34" charset="0"/>
                <a:cs typeface="Calibri" pitchFamily="34" charset="0"/>
              </a:rPr>
              <a:t>, </a:t>
            </a:r>
            <a:r>
              <a:rPr lang="en-GB" sz="4800" smtClean="0">
                <a:latin typeface="Calibri" pitchFamily="34" charset="0"/>
                <a:cs typeface="Calibri" pitchFamily="34" charset="0"/>
              </a:rPr>
              <a:t>C</a:t>
            </a:r>
            <a:r>
              <a:rPr lang="en-GB" sz="4800" smtClean="0">
                <a:latin typeface="Calibri" pitchFamily="34" charset="0"/>
                <a:cs typeface="Calibri" pitchFamily="34" charset="0"/>
              </a:rPr>
              <a:t>. </a:t>
            </a:r>
            <a:r>
              <a:rPr lang="en-GB" sz="4800" smtClean="0">
                <a:latin typeface="Calibri" pitchFamily="34" charset="0"/>
                <a:cs typeface="Calibri" pitchFamily="34" charset="0"/>
              </a:rPr>
              <a:t>Chronaki</a:t>
            </a:r>
            <a:r>
              <a:rPr lang="en-GB" sz="4800" baseline="30000" smtClean="0">
                <a:latin typeface="Calibri" pitchFamily="34" charset="0"/>
                <a:cs typeface="Calibri" pitchFamily="34" charset="0"/>
              </a:rPr>
              <a:t>5</a:t>
            </a:r>
            <a:r>
              <a:rPr lang="en-GB" sz="4800" smtClean="0">
                <a:latin typeface="Calibri" pitchFamily="34" charset="0"/>
                <a:cs typeface="Calibri" pitchFamily="34" charset="0"/>
              </a:rPr>
              <a:t>, </a:t>
            </a:r>
            <a:r>
              <a:rPr lang="en-GB" sz="4800" smtClean="0">
                <a:latin typeface="Calibri" pitchFamily="34" charset="0"/>
                <a:cs typeface="Calibri" pitchFamily="34" charset="0"/>
              </a:rPr>
              <a:t>L</a:t>
            </a:r>
            <a:r>
              <a:rPr lang="en-GB" sz="4800" smtClean="0">
                <a:latin typeface="Calibri" pitchFamily="34" charset="0"/>
                <a:cs typeface="Calibri" pitchFamily="34" charset="0"/>
              </a:rPr>
              <a:t>. </a:t>
            </a:r>
            <a:r>
              <a:rPr lang="en-GB" sz="4800" smtClean="0">
                <a:latin typeface="Calibri" pitchFamily="34" charset="0"/>
                <a:cs typeface="Calibri" pitchFamily="34" charset="0"/>
              </a:rPr>
              <a:t>Hinterbuchner</a:t>
            </a:r>
            <a:r>
              <a:rPr lang="en-GB" sz="4800" baseline="30000" smtClean="0">
                <a:latin typeface="Calibri" pitchFamily="34" charset="0"/>
                <a:cs typeface="Calibri" pitchFamily="34" charset="0"/>
              </a:rPr>
              <a:t>6</a:t>
            </a:r>
            <a:r>
              <a:rPr lang="en-GB" sz="4800" smtClean="0">
                <a:latin typeface="Calibri" pitchFamily="34" charset="0"/>
                <a:cs typeface="Calibri" pitchFamily="34" charset="0"/>
              </a:rPr>
              <a:t>, </a:t>
            </a:r>
            <a:r>
              <a:rPr lang="en-GB" sz="4800" smtClean="0">
                <a:latin typeface="Calibri" pitchFamily="34" charset="0"/>
                <a:cs typeface="Calibri" pitchFamily="34" charset="0"/>
              </a:rPr>
              <a:t>A</a:t>
            </a:r>
            <a:r>
              <a:rPr lang="en-GB" sz="4800" smtClean="0">
                <a:latin typeface="Calibri" pitchFamily="34" charset="0"/>
                <a:cs typeface="Calibri" pitchFamily="34" charset="0"/>
              </a:rPr>
              <a:t>. </a:t>
            </a:r>
            <a:r>
              <a:rPr lang="en-GB" sz="4800" smtClean="0">
                <a:latin typeface="Calibri" pitchFamily="34" charset="0"/>
                <a:cs typeface="Calibri" pitchFamily="34" charset="0"/>
              </a:rPr>
              <a:t>Guillen</a:t>
            </a:r>
            <a:r>
              <a:rPr lang="en-GB" sz="4800" baseline="30000" smtClean="0">
                <a:latin typeface="Calibri" pitchFamily="34" charset="0"/>
                <a:cs typeface="Calibri" pitchFamily="34" charset="0"/>
              </a:rPr>
              <a:t>7</a:t>
            </a:r>
            <a:r>
              <a:rPr lang="en-GB" sz="4800" smtClean="0">
                <a:latin typeface="Calibri" pitchFamily="34" charset="0"/>
                <a:cs typeface="Calibri" pitchFamily="34" charset="0"/>
              </a:rPr>
              <a:t>, </a:t>
            </a:r>
            <a:r>
              <a:rPr lang="en-GB" sz="4800" smtClean="0">
                <a:latin typeface="Calibri" pitchFamily="34" charset="0"/>
                <a:cs typeface="Calibri" pitchFamily="34" charset="0"/>
              </a:rPr>
              <a:t>J</a:t>
            </a:r>
            <a:r>
              <a:rPr lang="en-GB" sz="4800" smtClean="0">
                <a:latin typeface="Calibri" pitchFamily="34" charset="0"/>
                <a:cs typeface="Calibri" pitchFamily="34" charset="0"/>
              </a:rPr>
              <a:t>. </a:t>
            </a:r>
            <a:r>
              <a:rPr lang="en-GB" sz="4800" smtClean="0">
                <a:latin typeface="Calibri" pitchFamily="34" charset="0"/>
                <a:cs typeface="Calibri" pitchFamily="34" charset="0"/>
              </a:rPr>
              <a:t>Brugada</a:t>
            </a:r>
            <a:r>
              <a:rPr lang="en-GB" sz="4800" baseline="30000" smtClean="0">
                <a:latin typeface="Calibri" pitchFamily="34" charset="0"/>
                <a:cs typeface="Calibri" pitchFamily="34" charset="0"/>
              </a:rPr>
              <a:t>1</a:t>
            </a:r>
            <a:endParaRPr lang="en-GB" sz="4800" baseline="30000" smtClean="0">
              <a:latin typeface="Calibri" pitchFamily="34" charset="0"/>
              <a:cs typeface="Calibri" pitchFamily="34" charset="0"/>
            </a:endParaRPr>
          </a:p>
          <a:p>
            <a:pPr algn="ctr">
              <a:spcBef>
                <a:spcPts val="603"/>
              </a:spcBef>
              <a:spcAft>
                <a:spcPts val="603"/>
              </a:spcAft>
            </a:pPr>
            <a:r>
              <a:rPr lang="en-GB" sz="4800" baseline="30000" smtClean="0">
                <a:latin typeface="Calibri" pitchFamily="34" charset="0"/>
                <a:cs typeface="Calibri" pitchFamily="34" charset="0"/>
              </a:rPr>
              <a:t>1</a:t>
            </a:r>
            <a:r>
              <a:rPr lang="en-GB" sz="4800" smtClean="0">
                <a:latin typeface="Calibri" pitchFamily="34" charset="0"/>
                <a:cs typeface="Calibri" pitchFamily="34" charset="0"/>
              </a:rPr>
              <a:t>Hospital </a:t>
            </a:r>
            <a:r>
              <a:rPr lang="en-GB" sz="4800" smtClean="0">
                <a:latin typeface="Calibri" pitchFamily="34" charset="0"/>
                <a:cs typeface="Calibri" pitchFamily="34" charset="0"/>
              </a:rPr>
              <a:t>Clinic</a:t>
            </a:r>
            <a:r>
              <a:rPr lang="en-GB" sz="4800" smtClean="0">
                <a:latin typeface="Calibri" pitchFamily="34" charset="0"/>
                <a:cs typeface="Calibri" pitchFamily="34" charset="0"/>
              </a:rPr>
              <a:t>, Thorax </a:t>
            </a:r>
            <a:r>
              <a:rPr lang="en-GB" sz="4800" smtClean="0">
                <a:latin typeface="Calibri" pitchFamily="34" charset="0"/>
                <a:cs typeface="Calibri" pitchFamily="34" charset="0"/>
              </a:rPr>
              <a:t>Institute</a:t>
            </a:r>
            <a:r>
              <a:rPr lang="en-GB" sz="4800" smtClean="0">
                <a:latin typeface="Calibri" pitchFamily="34" charset="0"/>
                <a:cs typeface="Calibri" pitchFamily="34" charset="0"/>
              </a:rPr>
              <a:t>, </a:t>
            </a:r>
            <a:r>
              <a:rPr lang="en-GB" sz="4800" smtClean="0">
                <a:latin typeface="Calibri" pitchFamily="34" charset="0"/>
                <a:cs typeface="Calibri" pitchFamily="34" charset="0"/>
              </a:rPr>
              <a:t>Barcelona</a:t>
            </a:r>
            <a:r>
              <a:rPr lang="en-GB" sz="4800" smtClean="0">
                <a:latin typeface="Calibri" pitchFamily="34" charset="0"/>
                <a:cs typeface="Calibri" pitchFamily="34" charset="0"/>
              </a:rPr>
              <a:t>, Spain </a:t>
            </a:r>
            <a:r>
              <a:rPr lang="en-GB" sz="4800" baseline="30000" smtClean="0">
                <a:latin typeface="Calibri" pitchFamily="34" charset="0"/>
                <a:cs typeface="Calibri" pitchFamily="34" charset="0"/>
              </a:rPr>
              <a:t>2</a:t>
            </a:r>
            <a:r>
              <a:rPr lang="en-GB" sz="4800" smtClean="0">
                <a:latin typeface="Calibri" pitchFamily="34" charset="0"/>
                <a:cs typeface="Calibri" pitchFamily="34" charset="0"/>
              </a:rPr>
              <a:t>Software </a:t>
            </a:r>
            <a:r>
              <a:rPr lang="en-GB" sz="4800" smtClean="0">
                <a:latin typeface="Calibri" pitchFamily="34" charset="0"/>
                <a:cs typeface="Calibri" pitchFamily="34" charset="0"/>
              </a:rPr>
              <a:t>Research</a:t>
            </a:r>
            <a:r>
              <a:rPr lang="en-GB" sz="4800" smtClean="0">
                <a:latin typeface="Calibri" pitchFamily="34" charset="0"/>
                <a:cs typeface="Calibri" pitchFamily="34" charset="0"/>
              </a:rPr>
              <a:t>, </a:t>
            </a:r>
            <a:r>
              <a:rPr lang="en-GB" sz="4800" smtClean="0">
                <a:latin typeface="Calibri" pitchFamily="34" charset="0"/>
                <a:cs typeface="Calibri" pitchFamily="34" charset="0"/>
              </a:rPr>
              <a:t>Development</a:t>
            </a:r>
            <a:r>
              <a:rPr lang="en-GB" sz="4800" smtClean="0">
                <a:latin typeface="Calibri" pitchFamily="34" charset="0"/>
                <a:cs typeface="Calibri" pitchFamily="34" charset="0"/>
              </a:rPr>
              <a:t>, Consultation </a:t>
            </a:r>
            <a:r>
              <a:rPr lang="en-GB" sz="4800" smtClean="0">
                <a:latin typeface="Calibri" pitchFamily="34" charset="0"/>
                <a:cs typeface="Calibri" pitchFamily="34" charset="0"/>
              </a:rPr>
              <a:t>Ltd</a:t>
            </a:r>
            <a:r>
              <a:rPr lang="en-GB" sz="4800" smtClean="0">
                <a:latin typeface="Calibri" pitchFamily="34" charset="0"/>
                <a:cs typeface="Calibri" pitchFamily="34" charset="0"/>
              </a:rPr>
              <a:t>., </a:t>
            </a:r>
            <a:r>
              <a:rPr lang="en-GB" sz="4800" smtClean="0">
                <a:latin typeface="Calibri" pitchFamily="34" charset="0"/>
                <a:cs typeface="Calibri" pitchFamily="34" charset="0"/>
              </a:rPr>
              <a:t>Ankara</a:t>
            </a:r>
            <a:r>
              <a:rPr lang="en-GB" sz="4800" smtClean="0">
                <a:latin typeface="Calibri" pitchFamily="34" charset="0"/>
                <a:cs typeface="Calibri" pitchFamily="34" charset="0"/>
              </a:rPr>
              <a:t>, Turkey  </a:t>
            </a:r>
            <a:r>
              <a:rPr lang="en-GB" sz="4800" baseline="30000" smtClean="0">
                <a:latin typeface="Calibri" pitchFamily="34" charset="0"/>
                <a:cs typeface="Calibri" pitchFamily="34" charset="0"/>
              </a:rPr>
              <a:t>3</a:t>
            </a:r>
            <a:r>
              <a:rPr lang="en-GB" sz="4800" smtClean="0">
                <a:latin typeface="Calibri" pitchFamily="34" charset="0"/>
                <a:cs typeface="Calibri" pitchFamily="34" charset="0"/>
              </a:rPr>
              <a:t>OFFIS</a:t>
            </a:r>
            <a:r>
              <a:rPr lang="en-GB" sz="4800" smtClean="0">
                <a:latin typeface="Calibri" pitchFamily="34" charset="0"/>
                <a:cs typeface="Calibri" pitchFamily="34" charset="0"/>
              </a:rPr>
              <a:t>, </a:t>
            </a:r>
            <a:r>
              <a:rPr lang="en-GB" sz="4800" smtClean="0">
                <a:latin typeface="Calibri" pitchFamily="34" charset="0"/>
                <a:cs typeface="Calibri" pitchFamily="34" charset="0"/>
              </a:rPr>
              <a:t>Oldenburg</a:t>
            </a:r>
            <a:r>
              <a:rPr lang="en-GB" sz="4800" smtClean="0">
                <a:latin typeface="Calibri" pitchFamily="34" charset="0"/>
                <a:cs typeface="Calibri" pitchFamily="34" charset="0"/>
              </a:rPr>
              <a:t>, Germany </a:t>
            </a:r>
            <a:r>
              <a:rPr lang="en-GB" sz="4800" baseline="30000" smtClean="0">
                <a:latin typeface="Calibri" pitchFamily="34" charset="0"/>
                <a:cs typeface="Calibri" pitchFamily="34" charset="0"/>
              </a:rPr>
              <a:t>4</a:t>
            </a:r>
            <a:r>
              <a:rPr lang="en-GB" sz="4800" smtClean="0">
                <a:latin typeface="Calibri" pitchFamily="34" charset="0"/>
                <a:cs typeface="Calibri" pitchFamily="34" charset="0"/>
              </a:rPr>
              <a:t>Salzburg Research </a:t>
            </a:r>
            <a:r>
              <a:rPr lang="en-GB" sz="4800" smtClean="0">
                <a:latin typeface="Calibri" pitchFamily="34" charset="0"/>
                <a:cs typeface="Calibri" pitchFamily="34" charset="0"/>
              </a:rPr>
              <a:t>Forschungsgesellschaft</a:t>
            </a:r>
            <a:r>
              <a:rPr lang="en-GB" sz="4800" smtClean="0">
                <a:latin typeface="Calibri" pitchFamily="34" charset="0"/>
                <a:cs typeface="Calibri" pitchFamily="34" charset="0"/>
              </a:rPr>
              <a:t>, </a:t>
            </a:r>
            <a:r>
              <a:rPr lang="en-GB" sz="4800" smtClean="0">
                <a:latin typeface="Calibri" pitchFamily="34" charset="0"/>
                <a:cs typeface="Calibri" pitchFamily="34" charset="0"/>
              </a:rPr>
              <a:t>Salzburg</a:t>
            </a:r>
            <a:r>
              <a:rPr lang="en-GB" sz="4800" smtClean="0">
                <a:latin typeface="Calibri" pitchFamily="34" charset="0"/>
                <a:cs typeface="Calibri" pitchFamily="34" charset="0"/>
              </a:rPr>
              <a:t>, Austria </a:t>
            </a:r>
            <a:r>
              <a:rPr lang="en-GB" sz="4800" baseline="30000" smtClean="0">
                <a:latin typeface="Calibri" pitchFamily="34" charset="0"/>
                <a:cs typeface="Calibri" pitchFamily="34" charset="0"/>
              </a:rPr>
              <a:t>5</a:t>
            </a:r>
            <a:r>
              <a:rPr lang="en-GB" sz="4800" smtClean="0">
                <a:latin typeface="Calibri" pitchFamily="34" charset="0"/>
                <a:cs typeface="Calibri" pitchFamily="34" charset="0"/>
              </a:rPr>
              <a:t>Institute of Computer </a:t>
            </a:r>
            <a:r>
              <a:rPr lang="en-GB" sz="4800" smtClean="0">
                <a:latin typeface="Calibri" pitchFamily="34" charset="0"/>
                <a:cs typeface="Calibri" pitchFamily="34" charset="0"/>
              </a:rPr>
              <a:t>Science</a:t>
            </a:r>
            <a:r>
              <a:rPr lang="en-GB" sz="4800" smtClean="0">
                <a:latin typeface="Calibri" pitchFamily="34" charset="0"/>
                <a:cs typeface="Calibri" pitchFamily="34" charset="0"/>
              </a:rPr>
              <a:t>, </a:t>
            </a:r>
            <a:r>
              <a:rPr lang="en-GB" sz="4800" smtClean="0">
                <a:latin typeface="Calibri" pitchFamily="34" charset="0"/>
                <a:cs typeface="Calibri" pitchFamily="34" charset="0"/>
              </a:rPr>
              <a:t>Heraklion</a:t>
            </a:r>
            <a:r>
              <a:rPr lang="en-GB" sz="4800" smtClean="0">
                <a:latin typeface="Calibri" pitchFamily="34" charset="0"/>
                <a:cs typeface="Calibri" pitchFamily="34" charset="0"/>
              </a:rPr>
              <a:t>, Greece </a:t>
            </a:r>
            <a:r>
              <a:rPr lang="en-GB" sz="4800" baseline="30000" smtClean="0">
                <a:latin typeface="Calibri" pitchFamily="34" charset="0"/>
                <a:cs typeface="Calibri" pitchFamily="34" charset="0"/>
              </a:rPr>
              <a:t>6</a:t>
            </a:r>
            <a:r>
              <a:rPr lang="en-GB" sz="4800" smtClean="0">
                <a:latin typeface="Calibri" pitchFamily="34" charset="0"/>
                <a:cs typeface="Calibri" pitchFamily="34" charset="0"/>
              </a:rPr>
              <a:t>Paracelsus Private Medical </a:t>
            </a:r>
            <a:r>
              <a:rPr lang="en-GB" sz="4800" smtClean="0">
                <a:latin typeface="Calibri" pitchFamily="34" charset="0"/>
                <a:cs typeface="Calibri" pitchFamily="34" charset="0"/>
              </a:rPr>
              <a:t>University</a:t>
            </a:r>
            <a:r>
              <a:rPr lang="en-GB" sz="4800" smtClean="0">
                <a:latin typeface="Calibri" pitchFamily="34" charset="0"/>
                <a:cs typeface="Calibri" pitchFamily="34" charset="0"/>
              </a:rPr>
              <a:t>, </a:t>
            </a:r>
            <a:r>
              <a:rPr lang="en-GB" sz="4800" smtClean="0">
                <a:latin typeface="Calibri" pitchFamily="34" charset="0"/>
                <a:cs typeface="Calibri" pitchFamily="34" charset="0"/>
              </a:rPr>
              <a:t>Salzburg</a:t>
            </a:r>
            <a:r>
              <a:rPr lang="en-GB" sz="4800" smtClean="0">
                <a:latin typeface="Calibri" pitchFamily="34" charset="0"/>
                <a:cs typeface="Calibri" pitchFamily="34" charset="0"/>
              </a:rPr>
              <a:t>, Austria </a:t>
            </a:r>
            <a:r>
              <a:rPr lang="en-GB" sz="4800" baseline="30000" smtClean="0">
                <a:latin typeface="Calibri" pitchFamily="34" charset="0"/>
                <a:cs typeface="Calibri" pitchFamily="34" charset="0"/>
              </a:rPr>
              <a:t>7</a:t>
            </a:r>
            <a:r>
              <a:rPr lang="en-GB" sz="4800" smtClean="0">
                <a:latin typeface="Calibri" pitchFamily="34" charset="0"/>
                <a:cs typeface="Calibri" pitchFamily="34" charset="0"/>
              </a:rPr>
              <a:t>MEDTRONIC </a:t>
            </a:r>
            <a:r>
              <a:rPr lang="en-GB" sz="4800" smtClean="0">
                <a:latin typeface="Calibri" pitchFamily="34" charset="0"/>
                <a:cs typeface="Calibri" pitchFamily="34" charset="0"/>
              </a:rPr>
              <a:t>Ibérica</a:t>
            </a:r>
            <a:r>
              <a:rPr lang="en-GB" sz="4800" smtClean="0">
                <a:latin typeface="Calibri" pitchFamily="34" charset="0"/>
                <a:cs typeface="Calibri" pitchFamily="34" charset="0"/>
              </a:rPr>
              <a:t>, </a:t>
            </a:r>
            <a:r>
              <a:rPr lang="en-GB" sz="4800" smtClean="0">
                <a:latin typeface="Calibri" pitchFamily="34" charset="0"/>
                <a:cs typeface="Calibri" pitchFamily="34" charset="0"/>
              </a:rPr>
              <a:t>Madrid</a:t>
            </a:r>
            <a:r>
              <a:rPr lang="en-GB" sz="4800" smtClean="0">
                <a:latin typeface="Calibri" pitchFamily="34" charset="0"/>
                <a:cs typeface="Calibri" pitchFamily="34" charset="0"/>
              </a:rPr>
              <a:t>, </a:t>
            </a:r>
            <a:r>
              <a:rPr lang="en-GB" sz="4800" smtClean="0">
                <a:latin typeface="Calibri" pitchFamily="34" charset="0"/>
                <a:cs typeface="Calibri" pitchFamily="34" charset="0"/>
              </a:rPr>
              <a:t>Spain</a:t>
            </a:r>
            <a:endParaRPr lang="en-GB" sz="1800" smtClean="0">
              <a:latin typeface="Calibri" pitchFamily="34" charset="0"/>
              <a:cs typeface="Calibri" pitchFamily="34" charset="0"/>
            </a:endParaRPr>
          </a:p>
        </p:txBody>
      </p:sp>
      <p:sp>
        <p:nvSpPr>
          <p:cNvPr id="6" name="Rectangle 2"/>
          <p:cNvSpPr>
            <a:spLocks noChangeArrowheads="1"/>
          </p:cNvSpPr>
          <p:nvPr/>
        </p:nvSpPr>
        <p:spPr bwMode="auto">
          <a:xfrm>
            <a:off x="2344622" y="33125790"/>
            <a:ext cx="48934799" cy="1061807"/>
          </a:xfrm>
          <a:prstGeom prst="rect">
            <a:avLst/>
          </a:prstGeom>
          <a:noFill/>
          <a:ln w="9525">
            <a:noFill/>
            <a:miter lim="800000"/>
            <a:headEnd/>
            <a:tailEnd/>
          </a:ln>
          <a:effectLst/>
        </p:spPr>
        <p:txBody>
          <a:bodyPr vert="horz" wrap="square" lIns="487657" tIns="243829" rIns="487657" bIns="243829" numCol="1" anchor="ctr" anchorCtr="0" compatLnSpc="1">
            <a:prstTxWarp prst="textNoShape">
              <a:avLst/>
            </a:prstTxWarp>
            <a:spAutoFit/>
          </a:bodyPr>
          <a:lstStyle/>
          <a:p>
            <a:pPr algn="ctr" defTabSz="4876555"/>
            <a:r>
              <a:rPr lang="en-GB" sz="3700" b="1" smtClean="0">
                <a:latin typeface="Calibri" pitchFamily="34" charset="0"/>
                <a:ea typeface="Calibri" pitchFamily="34" charset="0"/>
                <a:cs typeface="Calibri" pitchFamily="34" charset="0"/>
              </a:rPr>
              <a:t>FUNDING</a:t>
            </a:r>
            <a:r>
              <a:rPr lang="en-GB" sz="3700" b="1" smtClean="0">
                <a:latin typeface="Calibri" pitchFamily="34" charset="0"/>
                <a:ea typeface="Calibri" pitchFamily="34" charset="0"/>
                <a:cs typeface="Calibri" pitchFamily="34" charset="0"/>
              </a:rPr>
              <a:t>: European Community’s Seventh Framework Programme </a:t>
            </a:r>
            <a:r>
              <a:rPr lang="en-GB" sz="3700" b="1" smtClean="0">
                <a:latin typeface="Calibri" pitchFamily="34" charset="0"/>
                <a:ea typeface="Calibri" pitchFamily="34" charset="0"/>
                <a:cs typeface="Calibri" pitchFamily="34" charset="0"/>
              </a:rPr>
              <a:t>(FP7/2007-2013</a:t>
            </a:r>
            <a:r>
              <a:rPr lang="en-GB" sz="3700" b="1" smtClean="0">
                <a:latin typeface="Calibri" pitchFamily="34" charset="0"/>
                <a:ea typeface="Calibri" pitchFamily="34" charset="0"/>
                <a:cs typeface="Calibri" pitchFamily="34" charset="0"/>
              </a:rPr>
              <a:t>) – Grant Agreement </a:t>
            </a:r>
            <a:r>
              <a:rPr lang="en-GB" sz="3700" b="1" smtClean="0">
                <a:latin typeface="Calibri" pitchFamily="34" charset="0"/>
                <a:ea typeface="Calibri" pitchFamily="34" charset="0"/>
                <a:cs typeface="Calibri" pitchFamily="34" charset="0"/>
              </a:rPr>
              <a:t>n.o</a:t>
            </a:r>
            <a:r>
              <a:rPr lang="en-GB" sz="3700" b="1" smtClean="0">
                <a:latin typeface="Calibri" pitchFamily="34" charset="0"/>
                <a:ea typeface="Calibri" pitchFamily="34" charset="0"/>
                <a:cs typeface="Calibri" pitchFamily="34" charset="0"/>
              </a:rPr>
              <a:t>.: </a:t>
            </a:r>
            <a:r>
              <a:rPr lang="en-GB" sz="3700" b="1" smtClean="0">
                <a:latin typeface="Calibri" pitchFamily="34" charset="0"/>
                <a:ea typeface="Calibri" pitchFamily="34" charset="0"/>
                <a:cs typeface="Calibri" pitchFamily="34" charset="0"/>
              </a:rPr>
              <a:t>ICT-248240</a:t>
            </a:r>
            <a:r>
              <a:rPr lang="en-GB" sz="3700" b="1" smtClean="0">
                <a:latin typeface="Calibri" pitchFamily="34" charset="0"/>
                <a:ea typeface="Calibri" pitchFamily="34" charset="0"/>
                <a:cs typeface="Calibri" pitchFamily="34" charset="0"/>
              </a:rPr>
              <a:t>, iCARDEA </a:t>
            </a:r>
            <a:r>
              <a:rPr lang="en-GB" sz="3700" b="1" smtClean="0">
                <a:latin typeface="Calibri" pitchFamily="34" charset="0"/>
                <a:ea typeface="Calibri" pitchFamily="34" charset="0"/>
                <a:cs typeface="Calibri" pitchFamily="34" charset="0"/>
              </a:rPr>
              <a:t>Project.</a:t>
            </a:r>
            <a:endParaRPr lang="en-GB" sz="3700" smtClean="0">
              <a:latin typeface="Calibri" pitchFamily="34" charset="0"/>
              <a:cs typeface="Calibri" pitchFamily="34" charset="0"/>
            </a:endParaRPr>
          </a:p>
        </p:txBody>
      </p:sp>
      <p:sp>
        <p:nvSpPr>
          <p:cNvPr id="7" name="6 Rectángulo"/>
          <p:cNvSpPr/>
          <p:nvPr/>
        </p:nvSpPr>
        <p:spPr>
          <a:xfrm>
            <a:off x="2704658" y="6410822"/>
            <a:ext cx="23760000" cy="4493516"/>
          </a:xfrm>
          <a:prstGeom prst="rect">
            <a:avLst/>
          </a:prstGeom>
        </p:spPr>
        <p:style>
          <a:lnRef idx="2">
            <a:schemeClr val="accent1"/>
          </a:lnRef>
          <a:fillRef idx="1">
            <a:schemeClr val="lt1"/>
          </a:fillRef>
          <a:effectRef idx="0">
            <a:schemeClr val="accent1"/>
          </a:effectRef>
          <a:fontRef idx="minor">
            <a:schemeClr val="dk1"/>
          </a:fontRef>
        </p:style>
        <p:txBody>
          <a:bodyPr wrap="square" lIns="487657" tIns="243829" rIns="487657" bIns="243829">
            <a:spAutoFit/>
          </a:bodyPr>
          <a:lstStyle/>
          <a:p>
            <a:pPr>
              <a:spcBef>
                <a:spcPts val="603"/>
              </a:spcBef>
              <a:spcAft>
                <a:spcPts val="603"/>
              </a:spcAft>
              <a:buClr>
                <a:schemeClr val="accent1">
                  <a:lumMod val="50000"/>
                </a:schemeClr>
              </a:buClr>
            </a:pPr>
            <a:r>
              <a:rPr lang="en-GB" sz="4800" b="1" dirty="0" smtClean="0">
                <a:latin typeface="Calibri" pitchFamily="34" charset="0"/>
                <a:cs typeface="Calibri" pitchFamily="34" charset="0"/>
              </a:rPr>
              <a:t>Introduction:</a:t>
            </a:r>
          </a:p>
          <a:p>
            <a:pPr>
              <a:spcBef>
                <a:spcPts val="603"/>
              </a:spcBef>
              <a:spcAft>
                <a:spcPts val="603"/>
              </a:spcAft>
              <a:buClr>
                <a:schemeClr val="accent1">
                  <a:lumMod val="50000"/>
                </a:schemeClr>
              </a:buClr>
            </a:pPr>
            <a:r>
              <a:rPr lang="en-GB" sz="4800" dirty="0" smtClean="0">
                <a:latin typeface="Calibri" pitchFamily="34" charset="0"/>
                <a:cs typeface="Calibri" pitchFamily="34" charset="0"/>
              </a:rPr>
              <a:t>More than 800,000 patients (pt) in Europe have a cardiovascular implantable electronic device (CIED), causing 5.8 million follow-up visits for pt/year. This calls for new methods of long-term surveillance with a view to optimizing pt safety and care, alleviating the burden of caregivers, and lowering health care costs. </a:t>
            </a:r>
            <a:endParaRPr lang="en-GB" sz="4800" b="1" dirty="0" smtClean="0">
              <a:latin typeface="Calibri" pitchFamily="34" charset="0"/>
              <a:cs typeface="Calibri" pitchFamily="34" charset="0"/>
            </a:endParaRPr>
          </a:p>
        </p:txBody>
      </p:sp>
      <p:sp>
        <p:nvSpPr>
          <p:cNvPr id="14" name="13 Rectángulo"/>
          <p:cNvSpPr/>
          <p:nvPr/>
        </p:nvSpPr>
        <p:spPr>
          <a:xfrm>
            <a:off x="26973992" y="6410822"/>
            <a:ext cx="23760000" cy="3724074"/>
          </a:xfrm>
          <a:prstGeom prst="rect">
            <a:avLst/>
          </a:prstGeom>
        </p:spPr>
        <p:style>
          <a:lnRef idx="2">
            <a:schemeClr val="accent1"/>
          </a:lnRef>
          <a:fillRef idx="1">
            <a:schemeClr val="lt1"/>
          </a:fillRef>
          <a:effectRef idx="0">
            <a:schemeClr val="accent1"/>
          </a:effectRef>
          <a:fontRef idx="minor">
            <a:schemeClr val="dk1"/>
          </a:fontRef>
        </p:style>
        <p:txBody>
          <a:bodyPr wrap="square" lIns="487657" tIns="243829" rIns="487657" bIns="243829">
            <a:spAutoFit/>
          </a:bodyPr>
          <a:lstStyle/>
          <a:p>
            <a:pPr>
              <a:spcBef>
                <a:spcPts val="603"/>
              </a:spcBef>
              <a:spcAft>
                <a:spcPts val="603"/>
              </a:spcAft>
            </a:pPr>
            <a:r>
              <a:rPr lang="en-GB" sz="4800" b="1" dirty="0" smtClean="0">
                <a:latin typeface="Calibri" pitchFamily="34" charset="0"/>
                <a:cs typeface="Calibri" pitchFamily="34" charset="0"/>
              </a:rPr>
              <a:t>Methods:</a:t>
            </a:r>
          </a:p>
          <a:p>
            <a:pPr>
              <a:spcBef>
                <a:spcPts val="603"/>
              </a:spcBef>
              <a:spcAft>
                <a:spcPts val="603"/>
              </a:spcAft>
            </a:pPr>
            <a:r>
              <a:rPr lang="en-GB" sz="4800" dirty="0" smtClean="0">
                <a:latin typeface="Calibri" pitchFamily="34" charset="0"/>
                <a:cs typeface="Calibri" pitchFamily="34" charset="0"/>
              </a:rPr>
              <a:t>Data from hospitals’ electronic health records (EHR), from pt maintained personal health records (PHR) and the CIED device readouts, are collected and correlated. We describe the approach and system architecture.</a:t>
            </a:r>
            <a:endParaRPr lang="en-GB" sz="4800" b="1" dirty="0" smtClean="0">
              <a:latin typeface="Calibri" pitchFamily="34" charset="0"/>
              <a:cs typeface="Calibri" pitchFamily="34" charset="0"/>
            </a:endParaRPr>
          </a:p>
        </p:txBody>
      </p:sp>
      <p:sp>
        <p:nvSpPr>
          <p:cNvPr id="40" name="39 CuadroTexto"/>
          <p:cNvSpPr txBox="1"/>
          <p:nvPr/>
        </p:nvSpPr>
        <p:spPr>
          <a:xfrm>
            <a:off x="47277608" y="13179576"/>
            <a:ext cx="1512168" cy="754057"/>
          </a:xfrm>
          <a:prstGeom prst="rect">
            <a:avLst/>
          </a:prstGeom>
          <a:noFill/>
        </p:spPr>
        <p:txBody>
          <a:bodyPr wrap="square" lIns="91438" tIns="45722" rIns="91438" bIns="45722" rtlCol="0">
            <a:spAutoFit/>
          </a:bodyPr>
          <a:lstStyle/>
          <a:p>
            <a:pPr algn="ctr"/>
            <a:r>
              <a:rPr lang="en-GB" sz="4300" smtClean="0">
                <a:solidFill>
                  <a:schemeClr val="bg1"/>
                </a:solidFill>
                <a:latin typeface="Calibri" pitchFamily="34" charset="0"/>
                <a:cs typeface="Calibri" pitchFamily="34" charset="0"/>
              </a:rPr>
              <a:t>35</a:t>
            </a:r>
            <a:r>
              <a:rPr lang="en-GB" sz="4300" smtClean="0">
                <a:solidFill>
                  <a:schemeClr val="bg1"/>
                </a:solidFill>
                <a:latin typeface="Calibri" pitchFamily="34" charset="0"/>
                <a:cs typeface="Calibri" pitchFamily="34" charset="0"/>
              </a:rPr>
              <a:t>%</a:t>
            </a:r>
            <a:endParaRPr lang="en-GB" sz="4300">
              <a:solidFill>
                <a:schemeClr val="bg1"/>
              </a:solidFill>
              <a:latin typeface="Calibri" pitchFamily="34" charset="0"/>
              <a:cs typeface="Calibri" pitchFamily="34" charset="0"/>
            </a:endParaRPr>
          </a:p>
        </p:txBody>
      </p:sp>
      <p:sp>
        <p:nvSpPr>
          <p:cNvPr id="1028" name="Rectangle 4"/>
          <p:cNvSpPr>
            <a:spLocks noChangeArrowheads="1"/>
          </p:cNvSpPr>
          <p:nvPr/>
        </p:nvSpPr>
        <p:spPr bwMode="auto">
          <a:xfrm>
            <a:off x="2776664" y="30571245"/>
            <a:ext cx="41260584" cy="255454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600"/>
              </a:spcBef>
              <a:spcAft>
                <a:spcPts val="600"/>
              </a:spcAft>
              <a:buClrTx/>
              <a:buSzTx/>
              <a:buFontTx/>
              <a:buNone/>
              <a:tabLst/>
            </a:pPr>
            <a:r>
              <a:rPr kumimoji="0" lang="en-GB" sz="50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Conclusions:</a:t>
            </a:r>
            <a:endParaRPr kumimoji="0" lang="en-GB" sz="5000" b="1" i="0" u="none" strike="noStrike" cap="none" normalizeH="0" baseline="0" smtClean="0">
              <a:ln>
                <a:noFill/>
              </a:ln>
              <a:solidFill>
                <a:schemeClr val="tx1"/>
              </a:solidFill>
              <a:effectLst/>
              <a:latin typeface="Calibri" pitchFamily="34" charset="0"/>
              <a:ea typeface="Times New Roman" pitchFamily="18" charset="0"/>
              <a:cs typeface="Calibri" pitchFamily="34" charset="0"/>
            </a:endParaRPr>
          </a:p>
          <a:p>
            <a:pPr lvl="0" algn="just">
              <a:spcBef>
                <a:spcPts val="600"/>
              </a:spcBef>
              <a:spcAft>
                <a:spcPts val="600"/>
              </a:spcAft>
            </a:pPr>
            <a:r>
              <a:rPr lang="en-GB" sz="5000" smtClean="0">
                <a:latin typeface="Calibri" pitchFamily="34" charset="0"/>
                <a:cs typeface="Calibri" pitchFamily="34" charset="0"/>
              </a:rPr>
              <a:t>Making remote monitoring of CIEDs an integral part of collaborative pt </a:t>
            </a:r>
            <a:r>
              <a:rPr lang="en-GB" sz="5000" smtClean="0">
                <a:latin typeface="Calibri" pitchFamily="34" charset="0"/>
                <a:cs typeface="Calibri" pitchFamily="34" charset="0"/>
              </a:rPr>
              <a:t>care</a:t>
            </a:r>
            <a:r>
              <a:rPr lang="en-GB" sz="5000" smtClean="0">
                <a:latin typeface="Calibri" pitchFamily="34" charset="0"/>
                <a:cs typeface="Calibri" pitchFamily="34" charset="0"/>
              </a:rPr>
              <a:t>, requires interoperable </a:t>
            </a:r>
            <a:r>
              <a:rPr lang="en-GB" sz="5000" smtClean="0">
                <a:latin typeface="Calibri" pitchFamily="34" charset="0"/>
                <a:cs typeface="Calibri" pitchFamily="34" charset="0"/>
              </a:rPr>
              <a:t>systems</a:t>
            </a:r>
            <a:r>
              <a:rPr lang="en-GB" sz="5000" smtClean="0">
                <a:latin typeface="Calibri" pitchFamily="34" charset="0"/>
                <a:cs typeface="Calibri" pitchFamily="34" charset="0"/>
              </a:rPr>
              <a:t>, but can save physicians </a:t>
            </a:r>
            <a:r>
              <a:rPr lang="en-GB" sz="5000" smtClean="0">
                <a:latin typeface="Calibri" pitchFamily="34" charset="0"/>
                <a:cs typeface="Calibri" pitchFamily="34" charset="0"/>
              </a:rPr>
              <a:t>time</a:t>
            </a:r>
            <a:r>
              <a:rPr lang="en-GB" sz="5000" smtClean="0">
                <a:latin typeface="Calibri" pitchFamily="34" charset="0"/>
                <a:cs typeface="Calibri" pitchFamily="34" charset="0"/>
              </a:rPr>
              <a:t>, while contributing to higher pt </a:t>
            </a:r>
            <a:r>
              <a:rPr lang="en-GB" sz="5000" smtClean="0">
                <a:latin typeface="Calibri" pitchFamily="34" charset="0"/>
                <a:cs typeface="Calibri" pitchFamily="34" charset="0"/>
              </a:rPr>
              <a:t>comfort</a:t>
            </a:r>
            <a:r>
              <a:rPr lang="en-GB" sz="5000" smtClean="0">
                <a:latin typeface="Calibri" pitchFamily="34" charset="0"/>
                <a:cs typeface="Calibri" pitchFamily="34" charset="0"/>
              </a:rPr>
              <a:t>, </a:t>
            </a:r>
            <a:r>
              <a:rPr lang="en-GB" sz="5000" smtClean="0">
                <a:latin typeface="Calibri" pitchFamily="34" charset="0"/>
                <a:cs typeface="Calibri" pitchFamily="34" charset="0"/>
              </a:rPr>
              <a:t>safety</a:t>
            </a:r>
            <a:r>
              <a:rPr lang="en-GB" sz="5000" smtClean="0">
                <a:latin typeface="Calibri" pitchFamily="34" charset="0"/>
                <a:cs typeface="Calibri" pitchFamily="34" charset="0"/>
              </a:rPr>
              <a:t>, and quality of </a:t>
            </a:r>
            <a:r>
              <a:rPr lang="en-GB" sz="5000" smtClean="0">
                <a:latin typeface="Calibri" pitchFamily="34" charset="0"/>
                <a:cs typeface="Calibri" pitchFamily="34" charset="0"/>
              </a:rPr>
              <a:t>life</a:t>
            </a:r>
            <a:r>
              <a:rPr lang="en-GB" sz="5000" smtClean="0">
                <a:latin typeface="Calibri" pitchFamily="34" charset="0"/>
                <a:cs typeface="Calibri" pitchFamily="34" charset="0"/>
              </a:rPr>
              <a:t>. A clinical trial is planned after completing the system components including the security and privacy </a:t>
            </a:r>
            <a:r>
              <a:rPr lang="en-GB" sz="5000" smtClean="0">
                <a:latin typeface="Calibri" pitchFamily="34" charset="0"/>
                <a:cs typeface="Calibri" pitchFamily="34" charset="0"/>
              </a:rPr>
              <a:t>measures.</a:t>
            </a:r>
            <a:endParaRPr kumimoji="0" lang="en-GB" sz="5000" b="0" i="0" u="none" strike="noStrike" cap="none" normalizeH="0" baseline="0" smtClean="0">
              <a:ln>
                <a:noFill/>
              </a:ln>
              <a:solidFill>
                <a:schemeClr val="tx1"/>
              </a:solidFill>
              <a:effectLst/>
              <a:latin typeface="Calibri" pitchFamily="34" charset="0"/>
              <a:cs typeface="Calibri" pitchFamily="34" charset="0"/>
            </a:endParaRPr>
          </a:p>
        </p:txBody>
      </p:sp>
      <p:pic>
        <p:nvPicPr>
          <p:cNvPr id="3" name="Picture 2" descr="C:\Users\Elena Arbelo\Documents\Marzo 2011\Protocolos\iCardea\D.2.2 HCPB Dissemination\Anexos\iCardeaLogo.JPG"/>
          <p:cNvPicPr>
            <a:picLocks noChangeAspect="1" noChangeArrowheads="1"/>
          </p:cNvPicPr>
          <p:nvPr/>
        </p:nvPicPr>
        <p:blipFill>
          <a:blip r:embed="rId3" cstate="print"/>
          <a:srcRect/>
          <a:stretch>
            <a:fillRect/>
          </a:stretch>
        </p:blipFill>
        <p:spPr bwMode="auto">
          <a:xfrm>
            <a:off x="42309056" y="140326"/>
            <a:ext cx="8928198" cy="1733992"/>
          </a:xfrm>
          <a:prstGeom prst="rect">
            <a:avLst/>
          </a:prstGeom>
          <a:noFill/>
        </p:spPr>
      </p:pic>
      <p:sp>
        <p:nvSpPr>
          <p:cNvPr id="35" name="Rectangle 2"/>
          <p:cNvSpPr>
            <a:spLocks noChangeArrowheads="1"/>
          </p:cNvSpPr>
          <p:nvPr/>
        </p:nvSpPr>
        <p:spPr bwMode="auto">
          <a:xfrm>
            <a:off x="23178057" y="5474718"/>
            <a:ext cx="7175230" cy="661724"/>
          </a:xfrm>
          <a:prstGeom prst="rect">
            <a:avLst/>
          </a:prstGeom>
          <a:noFill/>
          <a:ln w="9525">
            <a:noFill/>
            <a:miter lim="800000"/>
            <a:headEnd/>
            <a:tailEnd/>
          </a:ln>
          <a:effectLst/>
        </p:spPr>
        <p:txBody>
          <a:bodyPr vert="horz" wrap="none" lIns="91438" tIns="45722" rIns="91438" bIns="45722" numCol="1" anchor="ctr" anchorCtr="0" compatLnSpc="1">
            <a:prstTxWarp prst="textNoShape">
              <a:avLst/>
            </a:prstTxWarp>
            <a:spAutoFit/>
          </a:bodyPr>
          <a:lstStyle/>
          <a:p>
            <a:pPr defTabSz="914377"/>
            <a:r>
              <a:rPr lang="en-GB" sz="3700" smtClean="0">
                <a:latin typeface="Calibri" pitchFamily="34" charset="0"/>
                <a:cs typeface="Calibri" pitchFamily="34" charset="0"/>
              </a:rPr>
              <a:t>THERE IS NO CONFLICT </a:t>
            </a:r>
            <a:r>
              <a:rPr lang="en-GB" sz="3700" smtClean="0">
                <a:latin typeface="Calibri" pitchFamily="34" charset="0"/>
                <a:cs typeface="Calibri" pitchFamily="34" charset="0"/>
              </a:rPr>
              <a:t>OF </a:t>
            </a:r>
            <a:r>
              <a:rPr lang="en-GB" sz="3700" smtClean="0">
                <a:latin typeface="Calibri" pitchFamily="34" charset="0"/>
                <a:cs typeface="Calibri" pitchFamily="34" charset="0"/>
              </a:rPr>
              <a:t>INTEREST</a:t>
            </a:r>
            <a:endParaRPr lang="en-GB" sz="3700" smtClean="0">
              <a:latin typeface="Arial" pitchFamily="34" charset="0"/>
              <a:cs typeface="Arial" pitchFamily="34" charset="0"/>
            </a:endParaRPr>
          </a:p>
        </p:txBody>
      </p:sp>
      <p:sp>
        <p:nvSpPr>
          <p:cNvPr id="15" name="14 Rectángulo"/>
          <p:cNvSpPr/>
          <p:nvPr/>
        </p:nvSpPr>
        <p:spPr>
          <a:xfrm>
            <a:off x="26973992" y="10475220"/>
            <a:ext cx="23760000" cy="8032946"/>
          </a:xfrm>
          <a:prstGeom prst="rect">
            <a:avLst/>
          </a:prstGeom>
        </p:spPr>
        <p:style>
          <a:lnRef idx="2">
            <a:schemeClr val="accent1"/>
          </a:lnRef>
          <a:fillRef idx="1">
            <a:schemeClr val="lt1"/>
          </a:fillRef>
          <a:effectRef idx="0">
            <a:schemeClr val="accent1"/>
          </a:effectRef>
          <a:fontRef idx="minor">
            <a:schemeClr val="dk1"/>
          </a:fontRef>
        </p:style>
        <p:txBody>
          <a:bodyPr wrap="square" lIns="487657" tIns="243829" rIns="487657" bIns="243829">
            <a:spAutoFit/>
          </a:bodyPr>
          <a:lstStyle/>
          <a:p>
            <a:pPr>
              <a:spcBef>
                <a:spcPts val="603"/>
              </a:spcBef>
              <a:spcAft>
                <a:spcPts val="603"/>
              </a:spcAft>
              <a:buClr>
                <a:schemeClr val="accent1">
                  <a:lumMod val="50000"/>
                </a:schemeClr>
              </a:buClr>
            </a:pPr>
            <a:r>
              <a:rPr lang="en-GB" sz="4800" b="1" dirty="0" smtClean="0">
                <a:latin typeface="Calibri" pitchFamily="34" charset="0"/>
                <a:cs typeface="Calibri" pitchFamily="34" charset="0"/>
              </a:rPr>
              <a:t>Results:</a:t>
            </a:r>
          </a:p>
          <a:p>
            <a:pPr>
              <a:spcBef>
                <a:spcPts val="603"/>
              </a:spcBef>
              <a:spcAft>
                <a:spcPts val="603"/>
              </a:spcAft>
              <a:buClr>
                <a:schemeClr val="accent1">
                  <a:lumMod val="50000"/>
                </a:schemeClr>
              </a:buClr>
            </a:pPr>
            <a:r>
              <a:rPr lang="en-GB" sz="4800" dirty="0" smtClean="0">
                <a:latin typeface="Calibri" pitchFamily="34" charset="0"/>
                <a:cs typeface="Calibri" pitchFamily="34" charset="0"/>
              </a:rPr>
              <a:t>In order to provide the Adaptive Care Planner, the CIED data is converted into a vendor independent standard format, and EHR and PHR data are converted to HL7 Clinical Document Architecture (CDA) format, in order to be connected to the </a:t>
            </a:r>
            <a:r>
              <a:rPr lang="en-GB" sz="4800" dirty="0" err="1" smtClean="0">
                <a:latin typeface="Calibri" pitchFamily="34" charset="0"/>
                <a:cs typeface="Calibri" pitchFamily="34" charset="0"/>
              </a:rPr>
              <a:t>iCARDEA</a:t>
            </a:r>
            <a:r>
              <a:rPr lang="en-GB" sz="4800" dirty="0" smtClean="0">
                <a:latin typeface="Calibri" pitchFamily="34" charset="0"/>
                <a:cs typeface="Calibri" pitchFamily="34" charset="0"/>
              </a:rPr>
              <a:t> system. The data presented is enriched by automatically generated patient-specific warnings and suggestions based on statistically valid patterns extracted using state-of-the-art data analysis techniques applied to reference case knowledge bases. An adaptive care planner employing clinical guidelines automates risk assessment generating alarms as appropriate. Pt are empowered with integrated Personal Health Records (PHRs) that enable informed and responsible participation in their health care and education. </a:t>
            </a:r>
            <a:endParaRPr lang="en-GB" sz="4800" dirty="0">
              <a:latin typeface="Calibri" pitchFamily="34" charset="0"/>
              <a:cs typeface="Calibri" pitchFamily="34" charset="0"/>
            </a:endParaRPr>
          </a:p>
        </p:txBody>
      </p:sp>
      <p:grpSp>
        <p:nvGrpSpPr>
          <p:cNvPr id="56" name="55 Grupo"/>
          <p:cNvGrpSpPr/>
          <p:nvPr/>
        </p:nvGrpSpPr>
        <p:grpSpPr>
          <a:xfrm>
            <a:off x="2632648" y="19804310"/>
            <a:ext cx="30819424" cy="10009112"/>
            <a:chOff x="757238" y="8104537"/>
            <a:chExt cx="30819424" cy="10009112"/>
          </a:xfrm>
        </p:grpSpPr>
        <p:pic>
          <p:nvPicPr>
            <p:cNvPr id="17" name="Picture 2"/>
            <p:cNvPicPr>
              <a:picLocks noChangeAspect="1" noChangeArrowheads="1"/>
            </p:cNvPicPr>
            <p:nvPr/>
          </p:nvPicPr>
          <p:blipFill>
            <a:blip r:embed="rId4" cstate="print"/>
            <a:srcRect/>
            <a:stretch>
              <a:fillRect/>
            </a:stretch>
          </p:blipFill>
          <p:spPr bwMode="auto">
            <a:xfrm>
              <a:off x="18255255" y="9733187"/>
              <a:ext cx="13033375" cy="7372350"/>
            </a:xfrm>
            <a:prstGeom prst="rect">
              <a:avLst/>
            </a:prstGeom>
            <a:noFill/>
            <a:ln w="9525">
              <a:noFill/>
              <a:miter lim="800000"/>
              <a:headEnd/>
              <a:tailEnd/>
            </a:ln>
          </p:spPr>
        </p:pic>
        <p:grpSp>
          <p:nvGrpSpPr>
            <p:cNvPr id="19" name="Group 357"/>
            <p:cNvGrpSpPr>
              <a:grpSpLocks/>
            </p:cNvGrpSpPr>
            <p:nvPr/>
          </p:nvGrpSpPr>
          <p:grpSpPr bwMode="auto">
            <a:xfrm>
              <a:off x="757238" y="10871156"/>
              <a:ext cx="10585450" cy="6527711"/>
              <a:chOff x="295" y="6939"/>
              <a:chExt cx="6487" cy="4000"/>
            </a:xfrm>
          </p:grpSpPr>
          <p:sp>
            <p:nvSpPr>
              <p:cNvPr id="20" name="TextBox 57"/>
              <p:cNvSpPr txBox="1">
                <a:spLocks noChangeArrowheads="1"/>
              </p:cNvSpPr>
              <p:nvPr/>
            </p:nvSpPr>
            <p:spPr bwMode="auto">
              <a:xfrm>
                <a:off x="4956" y="9038"/>
                <a:ext cx="1714" cy="736"/>
              </a:xfrm>
              <a:prstGeom prst="rect">
                <a:avLst/>
              </a:prstGeom>
              <a:noFill/>
              <a:ln w="9525">
                <a:noFill/>
                <a:miter lim="800000"/>
                <a:headEnd/>
                <a:tailEnd/>
              </a:ln>
            </p:spPr>
            <p:txBody>
              <a:bodyPr wrap="square">
                <a:spAutoFit/>
              </a:bodyPr>
              <a:lstStyle/>
              <a:p>
                <a:pPr algn="ctr"/>
                <a:r>
                  <a:rPr lang="en-GB" sz="2400" dirty="0" smtClean="0">
                    <a:latin typeface="Calibri" pitchFamily="34" charset="0"/>
                    <a:cs typeface="Calibri" pitchFamily="34" charset="0"/>
                  </a:rPr>
                  <a:t>Follow-up visits</a:t>
                </a:r>
              </a:p>
              <a:p>
                <a:pPr algn="ctr"/>
                <a:r>
                  <a:rPr lang="en-GB" sz="2400" dirty="0" smtClean="0">
                    <a:latin typeface="Calibri" pitchFamily="34" charset="0"/>
                    <a:cs typeface="Calibri" pitchFamily="34" charset="0"/>
                  </a:rPr>
                  <a:t>(normally</a:t>
                </a:r>
              </a:p>
              <a:p>
                <a:pPr algn="ctr"/>
                <a:r>
                  <a:rPr lang="en-GB" sz="2400" dirty="0" smtClean="0">
                    <a:latin typeface="Calibri" pitchFamily="34" charset="0"/>
                    <a:cs typeface="Calibri" pitchFamily="34" charset="0"/>
                  </a:rPr>
                  <a:t>  twice a year)</a:t>
                </a:r>
                <a:endParaRPr lang="en-GB" sz="2400" dirty="0">
                  <a:latin typeface="Calibri" pitchFamily="34" charset="0"/>
                  <a:cs typeface="Calibri" pitchFamily="34" charset="0"/>
                </a:endParaRPr>
              </a:p>
            </p:txBody>
          </p:sp>
          <p:sp>
            <p:nvSpPr>
              <p:cNvPr id="21" name="TextBox 23"/>
              <p:cNvSpPr txBox="1">
                <a:spLocks noChangeArrowheads="1"/>
              </p:cNvSpPr>
              <p:nvPr/>
            </p:nvSpPr>
            <p:spPr bwMode="auto">
              <a:xfrm>
                <a:off x="4843" y="7237"/>
                <a:ext cx="1939" cy="434"/>
              </a:xfrm>
              <a:prstGeom prst="rect">
                <a:avLst/>
              </a:prstGeom>
              <a:noFill/>
              <a:ln w="9525">
                <a:noFill/>
                <a:miter lim="800000"/>
                <a:headEnd/>
                <a:tailEnd/>
              </a:ln>
            </p:spPr>
            <p:txBody>
              <a:bodyPr>
                <a:spAutoFit/>
              </a:bodyPr>
              <a:lstStyle/>
              <a:p>
                <a:r>
                  <a:rPr lang="en-GB" sz="2000" smtClean="0">
                    <a:latin typeface="Calibri" pitchFamily="34" charset="0"/>
                    <a:cs typeface="Calibri" pitchFamily="34" charset="0"/>
                  </a:rPr>
                  <a:t>Physicians access diagnosis data via a </a:t>
                </a:r>
                <a:r>
                  <a:rPr lang="en-GB" sz="2000" smtClean="0">
                    <a:latin typeface="Calibri" pitchFamily="34" charset="0"/>
                    <a:cs typeface="Calibri" pitchFamily="34" charset="0"/>
                  </a:rPr>
                  <a:t>web-based </a:t>
                </a:r>
                <a:r>
                  <a:rPr lang="en-GB" sz="2000" smtClean="0">
                    <a:latin typeface="Calibri" pitchFamily="34" charset="0"/>
                    <a:cs typeface="Calibri" pitchFamily="34" charset="0"/>
                  </a:rPr>
                  <a:t>portals</a:t>
                </a:r>
                <a:endParaRPr lang="en-GB" sz="2000">
                  <a:latin typeface="Calibri" pitchFamily="34" charset="0"/>
                  <a:cs typeface="Calibri" pitchFamily="34" charset="0"/>
                </a:endParaRPr>
              </a:p>
            </p:txBody>
          </p:sp>
          <p:grpSp>
            <p:nvGrpSpPr>
              <p:cNvPr id="22" name="Group 63"/>
              <p:cNvGrpSpPr>
                <a:grpSpLocks/>
              </p:cNvGrpSpPr>
              <p:nvPr/>
            </p:nvGrpSpPr>
            <p:grpSpPr bwMode="auto">
              <a:xfrm>
                <a:off x="295" y="6939"/>
                <a:ext cx="4715" cy="4000"/>
                <a:chOff x="152400" y="1679121"/>
                <a:chExt cx="4604216" cy="4340679"/>
              </a:xfrm>
            </p:grpSpPr>
            <p:sp>
              <p:nvSpPr>
                <p:cNvPr id="24" name="Can 64"/>
                <p:cNvSpPr/>
                <p:nvPr/>
              </p:nvSpPr>
              <p:spPr>
                <a:xfrm>
                  <a:off x="457284" y="2057901"/>
                  <a:ext cx="1142605" cy="1066706"/>
                </a:xfrm>
                <a:prstGeom prst="can">
                  <a:avLst/>
                </a:prstGeom>
              </p:spPr>
              <p:style>
                <a:lnRef idx="3">
                  <a:schemeClr val="lt1"/>
                </a:lnRef>
                <a:fillRef idx="1">
                  <a:schemeClr val="accent1"/>
                </a:fillRef>
                <a:effectRef idx="1">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25" name="Rounded Rectangle 27"/>
                <p:cNvSpPr/>
                <p:nvPr/>
              </p:nvSpPr>
              <p:spPr>
                <a:xfrm>
                  <a:off x="1991205" y="4419214"/>
                  <a:ext cx="1219538" cy="1600586"/>
                </a:xfrm>
                <a:prstGeom prst="roundRect">
                  <a:avLst/>
                </a:prstGeom>
                <a:solidFill>
                  <a:srgbClr val="F89E9E"/>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26" name="TextBox 21"/>
                <p:cNvSpPr txBox="1">
                  <a:spLocks noChangeArrowheads="1"/>
                </p:cNvSpPr>
                <p:nvPr/>
              </p:nvSpPr>
              <p:spPr bwMode="auto">
                <a:xfrm>
                  <a:off x="458234" y="2362825"/>
                  <a:ext cx="1143554" cy="634445"/>
                </a:xfrm>
                <a:prstGeom prst="rect">
                  <a:avLst/>
                </a:prstGeom>
                <a:noFill/>
                <a:ln>
                  <a:noFill/>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defTabSz="4258818" fontAlgn="auto">
                    <a:spcBef>
                      <a:spcPts val="0"/>
                    </a:spcBef>
                    <a:spcAft>
                      <a:spcPts val="0"/>
                    </a:spcAft>
                    <a:defRPr/>
                  </a:pPr>
                  <a:r>
                    <a:rPr lang="en-GB" sz="2800" smtClean="0">
                      <a:latin typeface="Calibri" pitchFamily="34" charset="0"/>
                      <a:cs typeface="Calibri" pitchFamily="34" charset="0"/>
                    </a:rPr>
                    <a:t>Collected  Data</a:t>
                  </a:r>
                  <a:endParaRPr lang="en-GB" sz="2800">
                    <a:latin typeface="Calibri" pitchFamily="34" charset="0"/>
                    <a:cs typeface="Calibri" pitchFamily="34" charset="0"/>
                  </a:endParaRPr>
                </a:p>
              </p:txBody>
            </p:sp>
            <p:sp>
              <p:nvSpPr>
                <p:cNvPr id="27" name="TextBox 29"/>
                <p:cNvSpPr txBox="1"/>
                <p:nvPr/>
              </p:nvSpPr>
              <p:spPr>
                <a:xfrm>
                  <a:off x="2145071" y="2370211"/>
                  <a:ext cx="1218588" cy="920969"/>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defTabSz="4258818" fontAlgn="auto">
                    <a:spcBef>
                      <a:spcPts val="0"/>
                    </a:spcBef>
                    <a:spcAft>
                      <a:spcPts val="0"/>
                    </a:spcAft>
                    <a:defRPr/>
                  </a:pPr>
                  <a:r>
                    <a:rPr lang="en-GB" sz="2800" smtClean="0">
                      <a:latin typeface="Calibri" pitchFamily="34" charset="0"/>
                      <a:cs typeface="Calibri" pitchFamily="34" charset="0"/>
                    </a:rPr>
                    <a:t>Data analysis </a:t>
                  </a:r>
                  <a:r>
                    <a:rPr lang="en-GB" sz="2800" smtClean="0">
                      <a:latin typeface="Calibri" pitchFamily="34" charset="0"/>
                      <a:cs typeface="Calibri" pitchFamily="34" charset="0"/>
                    </a:rPr>
                    <a:t>and </a:t>
                  </a:r>
                  <a:r>
                    <a:rPr lang="en-GB" sz="2800" smtClean="0">
                      <a:latin typeface="Calibri" pitchFamily="34" charset="0"/>
                      <a:cs typeface="Calibri" pitchFamily="34" charset="0"/>
                    </a:rPr>
                    <a:t>Correlation</a:t>
                  </a:r>
                  <a:endParaRPr lang="en-GB" sz="2800">
                    <a:latin typeface="Calibri" pitchFamily="34" charset="0"/>
                    <a:cs typeface="Calibri" pitchFamily="34" charset="0"/>
                  </a:endParaRPr>
                </a:p>
              </p:txBody>
            </p:sp>
            <p:sp>
              <p:nvSpPr>
                <p:cNvPr id="28" name="Right Arrow 30"/>
                <p:cNvSpPr/>
                <p:nvPr/>
              </p:nvSpPr>
              <p:spPr>
                <a:xfrm>
                  <a:off x="1600200" y="2667000"/>
                  <a:ext cx="533400" cy="274638"/>
                </a:xfrm>
                <a:prstGeom prst="rightArrow">
                  <a:avLst/>
                </a:prstGeom>
              </p:spPr>
              <p:style>
                <a:lnRef idx="0">
                  <a:schemeClr val="accent1"/>
                </a:lnRef>
                <a:fillRef idx="3">
                  <a:schemeClr val="accent1"/>
                </a:fillRef>
                <a:effectRef idx="3">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29" name="Right Arrow 31"/>
                <p:cNvSpPr/>
                <p:nvPr/>
              </p:nvSpPr>
              <p:spPr>
                <a:xfrm>
                  <a:off x="3371856" y="2667000"/>
                  <a:ext cx="457200" cy="274638"/>
                </a:xfrm>
                <a:prstGeom prst="rightArrow">
                  <a:avLst/>
                </a:prstGeom>
              </p:spPr>
              <p:style>
                <a:lnRef idx="0">
                  <a:schemeClr val="accent1"/>
                </a:lnRef>
                <a:fillRef idx="3">
                  <a:schemeClr val="accent1"/>
                </a:fillRef>
                <a:effectRef idx="3">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30" name="Rounded Rectangle 32"/>
                <p:cNvSpPr/>
                <p:nvPr/>
              </p:nvSpPr>
              <p:spPr>
                <a:xfrm>
                  <a:off x="228384" y="1679121"/>
                  <a:ext cx="3353728" cy="1597421"/>
                </a:xfrm>
                <a:prstGeom prst="round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31" name="TextBox 35"/>
                <p:cNvSpPr txBox="1">
                  <a:spLocks noChangeArrowheads="1"/>
                </p:cNvSpPr>
                <p:nvPr/>
              </p:nvSpPr>
              <p:spPr bwMode="auto">
                <a:xfrm>
                  <a:off x="423069" y="1728711"/>
                  <a:ext cx="1218483" cy="347921"/>
                </a:xfrm>
                <a:prstGeom prst="rect">
                  <a:avLst/>
                </a:prstGeom>
                <a:noFill/>
                <a:ln w="9525">
                  <a:noFill/>
                  <a:miter lim="800000"/>
                  <a:headEnd/>
                  <a:tailEnd/>
                </a:ln>
              </p:spPr>
              <p:txBody>
                <a:bodyPr>
                  <a:spAutoFit/>
                </a:bodyPr>
                <a:lstStyle/>
                <a:p>
                  <a:r>
                    <a:rPr lang="en-GB" sz="2800" i="1" smtClean="0">
                      <a:latin typeface="Calibri" pitchFamily="34" charset="0"/>
                      <a:cs typeface="Calibri" pitchFamily="34" charset="0"/>
                    </a:rPr>
                    <a:t>Data </a:t>
                  </a:r>
                  <a:r>
                    <a:rPr lang="en-GB" sz="2800" i="1" smtClean="0">
                      <a:latin typeface="Calibri" pitchFamily="34" charset="0"/>
                      <a:cs typeface="Calibri" pitchFamily="34" charset="0"/>
                    </a:rPr>
                    <a:t>Center</a:t>
                  </a:r>
                  <a:endParaRPr lang="en-GB" sz="2800" i="1">
                    <a:latin typeface="Calibri" pitchFamily="34" charset="0"/>
                    <a:cs typeface="Calibri" pitchFamily="34" charset="0"/>
                  </a:endParaRPr>
                </a:p>
              </p:txBody>
            </p:sp>
            <p:sp>
              <p:nvSpPr>
                <p:cNvPr id="32" name="Smiley Face 34"/>
                <p:cNvSpPr/>
                <p:nvPr/>
              </p:nvSpPr>
              <p:spPr>
                <a:xfrm>
                  <a:off x="2165967" y="3733399"/>
                  <a:ext cx="838669" cy="685815"/>
                </a:xfrm>
                <a:prstGeom prst="smileyFace">
                  <a:avLst/>
                </a:prstGeom>
                <a:solidFill>
                  <a:srgbClr val="F89E9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33" name="TextBox 35"/>
                <p:cNvSpPr txBox="1"/>
                <p:nvPr/>
              </p:nvSpPr>
              <p:spPr>
                <a:xfrm>
                  <a:off x="152400" y="4724138"/>
                  <a:ext cx="1346978" cy="634445"/>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defTabSz="4258818" fontAlgn="auto">
                    <a:spcBef>
                      <a:spcPts val="0"/>
                    </a:spcBef>
                    <a:spcAft>
                      <a:spcPts val="0"/>
                    </a:spcAft>
                    <a:defRPr/>
                  </a:pPr>
                  <a:r>
                    <a:rPr lang="en-GB" sz="2800" dirty="0" smtClean="0">
                      <a:latin typeface="Calibri" pitchFamily="34" charset="0"/>
                      <a:cs typeface="Calibri" pitchFamily="34" charset="0"/>
                    </a:rPr>
                    <a:t>Transmitter / Interrogator</a:t>
                  </a:r>
                  <a:endParaRPr lang="en-GB" sz="2800" dirty="0">
                    <a:latin typeface="Calibri" pitchFamily="34" charset="0"/>
                    <a:cs typeface="Calibri" pitchFamily="34" charset="0"/>
                  </a:endParaRPr>
                </a:p>
              </p:txBody>
            </p:sp>
            <p:sp>
              <p:nvSpPr>
                <p:cNvPr id="34" name="Left-Right Arrow 36"/>
                <p:cNvSpPr/>
                <p:nvPr/>
              </p:nvSpPr>
              <p:spPr>
                <a:xfrm>
                  <a:off x="1574412" y="4914978"/>
                  <a:ext cx="344730" cy="239413"/>
                </a:xfrm>
                <a:prstGeom prst="lef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36" name="Right Arrow 37"/>
                <p:cNvSpPr>
                  <a:spLocks noChangeArrowheads="1"/>
                </p:cNvSpPr>
                <p:nvPr/>
              </p:nvSpPr>
              <p:spPr bwMode="auto">
                <a:xfrm rot="-5400000">
                  <a:off x="627024" y="3335376"/>
                  <a:ext cx="664308" cy="241955"/>
                </a:xfrm>
                <a:prstGeom prst="rightArrow">
                  <a:avLst>
                    <a:gd name="adj1" fmla="val 42074"/>
                    <a:gd name="adj2" fmla="val 50005"/>
                  </a:avLst>
                </a:prstGeom>
                <a:solidFill>
                  <a:srgbClr val="FDEADA"/>
                </a:solidFill>
                <a:ln w="12700" algn="ctr">
                  <a:solidFill>
                    <a:srgbClr val="385D8A"/>
                  </a:solidFill>
                  <a:prstDash val="sysDash"/>
                  <a:miter lim="800000"/>
                  <a:headEnd/>
                  <a:tailEnd/>
                </a:ln>
              </p:spPr>
              <p:txBody>
                <a:bodyPr vert="eaVert" anchor="ctr"/>
                <a:lstStyle/>
                <a:p>
                  <a:pPr algn="ctr" defTabSz="4258818" fontAlgn="auto">
                    <a:spcBef>
                      <a:spcPts val="0"/>
                    </a:spcBef>
                    <a:spcAft>
                      <a:spcPts val="0"/>
                    </a:spcAft>
                    <a:defRPr/>
                  </a:pPr>
                  <a:endParaRPr lang="en-GB" sz="23900">
                    <a:solidFill>
                      <a:schemeClr val="lt1"/>
                    </a:solidFill>
                    <a:latin typeface="Calibri" pitchFamily="34" charset="0"/>
                    <a:cs typeface="Calibri" pitchFamily="34" charset="0"/>
                  </a:endParaRPr>
                </a:p>
              </p:txBody>
            </p:sp>
            <p:pic>
              <p:nvPicPr>
                <p:cNvPr id="37" name="Picture 2" descr="C:\Program Files\Microsoft Office\MEDIA\CAGCAT10\j0240719.wmf"/>
                <p:cNvPicPr>
                  <a:picLocks noChangeAspect="1" noChangeArrowheads="1"/>
                </p:cNvPicPr>
                <p:nvPr/>
              </p:nvPicPr>
              <p:blipFill>
                <a:blip r:embed="rId5" cstate="print"/>
                <a:srcRect/>
                <a:stretch>
                  <a:fillRect/>
                </a:stretch>
              </p:blipFill>
              <p:spPr bwMode="auto">
                <a:xfrm>
                  <a:off x="3897778" y="2405185"/>
                  <a:ext cx="858838" cy="1217613"/>
                </a:xfrm>
                <a:prstGeom prst="rect">
                  <a:avLst/>
                </a:prstGeom>
                <a:noFill/>
                <a:ln w="9525">
                  <a:noFill/>
                  <a:miter lim="800000"/>
                  <a:headEnd/>
                  <a:tailEnd/>
                </a:ln>
              </p:spPr>
            </p:pic>
            <p:sp>
              <p:nvSpPr>
                <p:cNvPr id="38" name="Left-Up Arrow 39"/>
                <p:cNvSpPr/>
                <p:nvPr/>
              </p:nvSpPr>
              <p:spPr>
                <a:xfrm>
                  <a:off x="3313637" y="3673231"/>
                  <a:ext cx="1029763" cy="1051169"/>
                </a:xfrm>
                <a:prstGeom prst="leftUpArrow">
                  <a:avLst>
                    <a:gd name="adj1" fmla="val 12805"/>
                    <a:gd name="adj2" fmla="val 17767"/>
                    <a:gd name="adj3" fmla="val 25000"/>
                  </a:avLst>
                </a:prstGeom>
              </p:spPr>
              <p:style>
                <a:lnRef idx="0">
                  <a:schemeClr val="accent1"/>
                </a:lnRef>
                <a:fillRef idx="3">
                  <a:schemeClr val="accent1"/>
                </a:fillRef>
                <a:effectRef idx="3">
                  <a:schemeClr val="accent1"/>
                </a:effectRef>
                <a:fontRef idx="minor">
                  <a:schemeClr val="lt1"/>
                </a:fontRef>
              </p:style>
              <p:txBody>
                <a:bodyPr anchor="ctr"/>
                <a:lstStyle/>
                <a:p>
                  <a:pPr algn="ctr" defTabSz="4258818" fontAlgn="auto">
                    <a:spcBef>
                      <a:spcPts val="0"/>
                    </a:spcBef>
                    <a:spcAft>
                      <a:spcPts val="0"/>
                    </a:spcAft>
                    <a:defRPr/>
                  </a:pPr>
                  <a:endParaRPr lang="en-GB" sz="23900">
                    <a:latin typeface="Calibri" pitchFamily="34" charset="0"/>
                    <a:cs typeface="Calibri" pitchFamily="34" charset="0"/>
                  </a:endParaRPr>
                </a:p>
              </p:txBody>
            </p:sp>
            <p:sp>
              <p:nvSpPr>
                <p:cNvPr id="39" name="TextBox 40"/>
                <p:cNvSpPr txBox="1">
                  <a:spLocks noChangeArrowheads="1"/>
                </p:cNvSpPr>
                <p:nvPr/>
              </p:nvSpPr>
              <p:spPr bwMode="auto">
                <a:xfrm>
                  <a:off x="152400" y="3788264"/>
                  <a:ext cx="1601356" cy="63444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defTabSz="4258818" fontAlgn="auto">
                    <a:spcBef>
                      <a:spcPts val="0"/>
                    </a:spcBef>
                    <a:spcAft>
                      <a:spcPts val="0"/>
                    </a:spcAft>
                    <a:buFont typeface="Arial" charset="0"/>
                    <a:buChar char="•"/>
                    <a:defRPr/>
                  </a:pPr>
                  <a:r>
                    <a:rPr lang="en-GB" sz="2800" smtClean="0">
                      <a:latin typeface="Calibri" pitchFamily="34" charset="0"/>
                      <a:cs typeface="Calibri" pitchFamily="34" charset="0"/>
                    </a:rPr>
                    <a:t>GSM network</a:t>
                  </a:r>
                </a:p>
                <a:p>
                  <a:pPr defTabSz="4258818" fontAlgn="auto">
                    <a:spcBef>
                      <a:spcPts val="0"/>
                    </a:spcBef>
                    <a:spcAft>
                      <a:spcPts val="0"/>
                    </a:spcAft>
                    <a:buFont typeface="Arial" charset="0"/>
                    <a:buChar char="•"/>
                    <a:defRPr/>
                  </a:pPr>
                  <a:r>
                    <a:rPr lang="en-GB" sz="2800" smtClean="0">
                      <a:latin typeface="Calibri" pitchFamily="34" charset="0"/>
                      <a:cs typeface="Calibri" pitchFamily="34" charset="0"/>
                    </a:rPr>
                    <a:t>Telephone </a:t>
                  </a:r>
                  <a:r>
                    <a:rPr lang="en-GB" sz="2800" smtClean="0">
                      <a:latin typeface="Calibri" pitchFamily="34" charset="0"/>
                      <a:cs typeface="Calibri" pitchFamily="34" charset="0"/>
                    </a:rPr>
                    <a:t>lines</a:t>
                  </a:r>
                  <a:endParaRPr lang="en-GB" sz="2800">
                    <a:latin typeface="Calibri" pitchFamily="34" charset="0"/>
                    <a:cs typeface="Calibri" pitchFamily="34" charset="0"/>
                  </a:endParaRPr>
                </a:p>
              </p:txBody>
            </p:sp>
          </p:grpSp>
          <p:sp>
            <p:nvSpPr>
              <p:cNvPr id="23" name="Heart 45"/>
              <p:cNvSpPr/>
              <p:nvPr/>
            </p:nvSpPr>
            <p:spPr>
              <a:xfrm>
                <a:off x="2273" y="9792"/>
                <a:ext cx="920" cy="64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r>
                  <a:rPr lang="en-GB" sz="1800" smtClean="0">
                    <a:latin typeface="Calibri" pitchFamily="34" charset="0"/>
                    <a:cs typeface="Calibri" pitchFamily="34" charset="0"/>
                  </a:rPr>
                  <a:t>CIED implanted </a:t>
                </a:r>
                <a:r>
                  <a:rPr lang="en-GB" sz="1800" smtClean="0">
                    <a:latin typeface="Calibri" pitchFamily="34" charset="0"/>
                    <a:cs typeface="Calibri" pitchFamily="34" charset="0"/>
                  </a:rPr>
                  <a:t>on </a:t>
                </a:r>
                <a:r>
                  <a:rPr lang="en-GB" sz="1800" smtClean="0">
                    <a:latin typeface="Calibri" pitchFamily="34" charset="0"/>
                    <a:cs typeface="Calibri" pitchFamily="34" charset="0"/>
                  </a:rPr>
                  <a:t>patient</a:t>
                </a:r>
                <a:endParaRPr lang="en-GB" sz="1800">
                  <a:latin typeface="Calibri" pitchFamily="34" charset="0"/>
                  <a:cs typeface="Calibri" pitchFamily="34" charset="0"/>
                </a:endParaRPr>
              </a:p>
            </p:txBody>
          </p:sp>
        </p:grpSp>
        <p:sp>
          <p:nvSpPr>
            <p:cNvPr id="42" name="TextBox 46"/>
            <p:cNvSpPr txBox="1"/>
            <p:nvPr/>
          </p:nvSpPr>
          <p:spPr>
            <a:xfrm>
              <a:off x="829246" y="8104537"/>
              <a:ext cx="30747416" cy="1569660"/>
            </a:xfrm>
            <a:prstGeom prst="rect">
              <a:avLst/>
            </a:prstGeom>
            <a:ln>
              <a:noFill/>
            </a:ln>
          </p:spPr>
          <p:style>
            <a:lnRef idx="2">
              <a:schemeClr val="dk1"/>
            </a:lnRef>
            <a:fillRef idx="1">
              <a:schemeClr val="lt1"/>
            </a:fillRef>
            <a:effectRef idx="0">
              <a:schemeClr val="dk1"/>
            </a:effectRef>
            <a:fontRef idx="minor">
              <a:schemeClr val="dk1"/>
            </a:fontRef>
          </p:style>
          <p:txBody>
            <a:bodyPr wrap="square" anchor="ctr">
              <a:spAutoFit/>
            </a:bodyPr>
            <a:lstStyle/>
            <a:p>
              <a:pPr algn="ctr"/>
              <a:r>
                <a:rPr lang="en-GB" sz="4800" b="1" dirty="0" smtClean="0">
                  <a:solidFill>
                    <a:srgbClr val="000000"/>
                  </a:solidFill>
                  <a:latin typeface="Calibri" pitchFamily="34" charset="0"/>
                  <a:cs typeface="Calibri" pitchFamily="34" charset="0"/>
                </a:rPr>
                <a:t>Fig1</a:t>
              </a:r>
              <a:r>
                <a:rPr lang="en-GB" sz="4800" dirty="0" smtClean="0">
                  <a:solidFill>
                    <a:srgbClr val="000000"/>
                  </a:solidFill>
                  <a:latin typeface="Calibri" pitchFamily="34" charset="0"/>
                  <a:cs typeface="Calibri" pitchFamily="34" charset="0"/>
                </a:rPr>
                <a:t>: </a:t>
              </a:r>
              <a:r>
                <a:rPr lang="en-GB" sz="4800" dirty="0" err="1" smtClean="0">
                  <a:solidFill>
                    <a:srgbClr val="000000"/>
                  </a:solidFill>
                  <a:latin typeface="Calibri" pitchFamily="34" charset="0"/>
                  <a:cs typeface="Calibri" pitchFamily="34" charset="0"/>
                </a:rPr>
                <a:t>iCARDEA</a:t>
              </a:r>
              <a:r>
                <a:rPr lang="en-GB" sz="4800" dirty="0" smtClean="0">
                  <a:solidFill>
                    <a:srgbClr val="000000"/>
                  </a:solidFill>
                  <a:latin typeface="Calibri" pitchFamily="34" charset="0"/>
                  <a:cs typeface="Calibri" pitchFamily="34" charset="0"/>
                </a:rPr>
                <a:t> aims to advance the state of the art in CIED patient follow-up through clinical  guidelines, integrating EHRs, and promoting the use of PHRs in a patient empowerment framework.</a:t>
              </a:r>
              <a:endParaRPr lang="en-GB" sz="4800" dirty="0">
                <a:solidFill>
                  <a:srgbClr val="000000"/>
                </a:solidFill>
                <a:latin typeface="Calibri" pitchFamily="34" charset="0"/>
                <a:cs typeface="Calibri" pitchFamily="34" charset="0"/>
              </a:endParaRPr>
            </a:p>
          </p:txBody>
        </p:sp>
        <p:pic>
          <p:nvPicPr>
            <p:cNvPr id="44" name="Picture 1" descr="flowchart1"/>
            <p:cNvPicPr>
              <a:picLocks noChangeAspect="1" noChangeArrowheads="1"/>
            </p:cNvPicPr>
            <p:nvPr/>
          </p:nvPicPr>
          <p:blipFill>
            <a:blip r:embed="rId6" cstate="print"/>
            <a:srcRect/>
            <a:stretch>
              <a:fillRect/>
            </a:stretch>
          </p:blipFill>
          <p:spPr bwMode="auto">
            <a:xfrm>
              <a:off x="11352806" y="10898412"/>
              <a:ext cx="5851525" cy="5041900"/>
            </a:xfrm>
            <a:prstGeom prst="rect">
              <a:avLst/>
            </a:prstGeom>
            <a:noFill/>
            <a:ln w="9525">
              <a:solidFill>
                <a:schemeClr val="tx2"/>
              </a:solidFill>
              <a:miter lim="800000"/>
              <a:headEnd/>
              <a:tailEnd/>
            </a:ln>
          </p:spPr>
        </p:pic>
        <p:sp>
          <p:nvSpPr>
            <p:cNvPr id="46" name="Cross 122"/>
            <p:cNvSpPr/>
            <p:nvPr/>
          </p:nvSpPr>
          <p:spPr>
            <a:xfrm>
              <a:off x="9220603" y="12915306"/>
              <a:ext cx="1080120" cy="1008113"/>
            </a:xfrm>
            <a:prstGeom prst="plus">
              <a:avLst>
                <a:gd name="adj" fmla="val 38924"/>
              </a:avLst>
            </a:prstGeom>
          </p:spPr>
          <p:style>
            <a:lnRef idx="0">
              <a:schemeClr val="accent2"/>
            </a:lnRef>
            <a:fillRef idx="3">
              <a:schemeClr val="accent2"/>
            </a:fillRef>
            <a:effectRef idx="3">
              <a:schemeClr val="accent2"/>
            </a:effectRef>
            <a:fontRef idx="minor">
              <a:schemeClr val="lt1"/>
            </a:fontRef>
          </p:style>
          <p:txBody>
            <a:bodyPr anchor="ctr"/>
            <a:lstStyle/>
            <a:p>
              <a:pPr algn="ctr" defTabSz="4258818" fontAlgn="auto">
                <a:spcBef>
                  <a:spcPts val="0"/>
                </a:spcBef>
                <a:spcAft>
                  <a:spcPts val="0"/>
                </a:spcAft>
                <a:defRPr/>
              </a:pPr>
              <a:endParaRPr lang="en-GB" sz="15400">
                <a:latin typeface="Calibri" pitchFamily="34" charset="0"/>
                <a:cs typeface="Calibri" pitchFamily="34" charset="0"/>
              </a:endParaRPr>
            </a:p>
          </p:txBody>
        </p:sp>
        <p:pic>
          <p:nvPicPr>
            <p:cNvPr id="48" name="Striped Right Arrow 124"/>
            <p:cNvPicPr>
              <a:picLocks noChangeArrowheads="1"/>
            </p:cNvPicPr>
            <p:nvPr/>
          </p:nvPicPr>
          <p:blipFill>
            <a:blip r:embed="rId7" cstate="print"/>
            <a:srcRect/>
            <a:stretch>
              <a:fillRect/>
            </a:stretch>
          </p:blipFill>
          <p:spPr bwMode="auto">
            <a:xfrm rot="18900000">
              <a:off x="17584341" y="14610458"/>
              <a:ext cx="1071563" cy="939800"/>
            </a:xfrm>
            <a:prstGeom prst="rect">
              <a:avLst/>
            </a:prstGeom>
            <a:noFill/>
          </p:spPr>
        </p:pic>
        <p:sp>
          <p:nvSpPr>
            <p:cNvPr id="50" name="Flowchart: Magnetic Disk 126"/>
            <p:cNvSpPr/>
            <p:nvPr/>
          </p:nvSpPr>
          <p:spPr>
            <a:xfrm>
              <a:off x="13493872" y="16527116"/>
              <a:ext cx="1440160" cy="1584176"/>
            </a:xfrm>
            <a:prstGeom prst="flowChartMagneticDisk">
              <a:avLst/>
            </a:prstGeom>
          </p:spPr>
          <p:style>
            <a:lnRef idx="0">
              <a:schemeClr val="accent1"/>
            </a:lnRef>
            <a:fillRef idx="3">
              <a:schemeClr val="accent1"/>
            </a:fillRef>
            <a:effectRef idx="3">
              <a:schemeClr val="accent1"/>
            </a:effectRef>
            <a:fontRef idx="minor">
              <a:schemeClr val="lt1"/>
            </a:fontRef>
          </p:style>
          <p:txBody>
            <a:bodyPr anchor="ctr"/>
            <a:lstStyle/>
            <a:p>
              <a:pPr algn="ctr"/>
              <a:r>
                <a:rPr lang="en-GB" sz="4400" b="1" smtClean="0">
                  <a:solidFill>
                    <a:srgbClr val="FFFFFF"/>
                  </a:solidFill>
                  <a:latin typeface="Calibri" pitchFamily="34" charset="0"/>
                  <a:cs typeface="Calibri" pitchFamily="34" charset="0"/>
                </a:rPr>
                <a:t>EHRs</a:t>
              </a:r>
              <a:endParaRPr lang="en-GB" sz="4400" b="1">
                <a:solidFill>
                  <a:srgbClr val="FFFFFF"/>
                </a:solidFill>
                <a:latin typeface="Calibri" pitchFamily="34" charset="0"/>
                <a:cs typeface="Calibri" pitchFamily="34" charset="0"/>
              </a:endParaRPr>
            </a:p>
          </p:txBody>
        </p:sp>
        <p:sp>
          <p:nvSpPr>
            <p:cNvPr id="51" name="Flowchart: Magnetic Disk 127"/>
            <p:cNvSpPr/>
            <p:nvPr/>
          </p:nvSpPr>
          <p:spPr>
            <a:xfrm>
              <a:off x="15665423" y="16529473"/>
              <a:ext cx="1440160" cy="1584176"/>
            </a:xfrm>
            <a:prstGeom prst="flowChartMagneticDisk">
              <a:avLst/>
            </a:prstGeom>
          </p:spPr>
          <p:style>
            <a:lnRef idx="0">
              <a:schemeClr val="accent5"/>
            </a:lnRef>
            <a:fillRef idx="3">
              <a:schemeClr val="accent5"/>
            </a:fillRef>
            <a:effectRef idx="3">
              <a:schemeClr val="accent5"/>
            </a:effectRef>
            <a:fontRef idx="minor">
              <a:schemeClr val="lt1"/>
            </a:fontRef>
          </p:style>
          <p:txBody>
            <a:bodyPr anchor="ctr"/>
            <a:lstStyle/>
            <a:p>
              <a:pPr algn="ctr"/>
              <a:r>
                <a:rPr lang="en-GB" sz="4400" b="1" smtClean="0">
                  <a:solidFill>
                    <a:srgbClr val="FFFFFF"/>
                  </a:solidFill>
                  <a:latin typeface="Calibri" pitchFamily="34" charset="0"/>
                  <a:cs typeface="Calibri" pitchFamily="34" charset="0"/>
                </a:rPr>
                <a:t>PHRs</a:t>
              </a:r>
              <a:endParaRPr lang="en-GB" sz="4400" b="1">
                <a:solidFill>
                  <a:srgbClr val="FFFFFF"/>
                </a:solidFill>
                <a:latin typeface="Calibri" pitchFamily="34" charset="0"/>
                <a:cs typeface="Calibri" pitchFamily="34" charset="0"/>
              </a:endParaRPr>
            </a:p>
          </p:txBody>
        </p:sp>
        <p:sp>
          <p:nvSpPr>
            <p:cNvPr id="52" name="Flowchart: Magnetic Disk 118"/>
            <p:cNvSpPr/>
            <p:nvPr/>
          </p:nvSpPr>
          <p:spPr>
            <a:xfrm>
              <a:off x="11502726" y="16525851"/>
              <a:ext cx="1440160" cy="1584176"/>
            </a:xfrm>
            <a:prstGeom prst="flowChartMagneticDisk">
              <a:avLst/>
            </a:prstGeom>
          </p:spPr>
          <p:style>
            <a:lnRef idx="0">
              <a:schemeClr val="accent2"/>
            </a:lnRef>
            <a:fillRef idx="3">
              <a:schemeClr val="accent2"/>
            </a:fillRef>
            <a:effectRef idx="3">
              <a:schemeClr val="accent2"/>
            </a:effectRef>
            <a:fontRef idx="minor">
              <a:schemeClr val="lt1"/>
            </a:fontRef>
          </p:style>
          <p:txBody>
            <a:bodyPr anchor="ctr"/>
            <a:lstStyle/>
            <a:p>
              <a:pPr algn="ctr"/>
              <a:r>
                <a:rPr lang="en-GB" sz="4400" b="1" smtClean="0">
                  <a:solidFill>
                    <a:srgbClr val="FFFFFF"/>
                  </a:solidFill>
                  <a:latin typeface="Calibri" pitchFamily="34" charset="0"/>
                  <a:cs typeface="Calibri" pitchFamily="34" charset="0"/>
                </a:rPr>
                <a:t>CIED</a:t>
              </a:r>
            </a:p>
            <a:p>
              <a:pPr algn="ctr"/>
              <a:r>
                <a:rPr lang="en-GB" sz="4400" b="1" smtClean="0">
                  <a:solidFill>
                    <a:srgbClr val="FFFFFF"/>
                  </a:solidFill>
                  <a:latin typeface="Calibri" pitchFamily="34" charset="0"/>
                  <a:cs typeface="Calibri" pitchFamily="34" charset="0"/>
                </a:rPr>
                <a:t>data</a:t>
              </a:r>
              <a:endParaRPr lang="en-GB" sz="4400" b="1">
                <a:solidFill>
                  <a:srgbClr val="FFFFFF"/>
                </a:solidFill>
                <a:latin typeface="Calibri" pitchFamily="34" charset="0"/>
                <a:cs typeface="Calibri" pitchFamily="34" charset="0"/>
              </a:endParaRPr>
            </a:p>
          </p:txBody>
        </p:sp>
        <p:grpSp>
          <p:nvGrpSpPr>
            <p:cNvPr id="53" name="Striped Right Arrow 124"/>
            <p:cNvGrpSpPr>
              <a:grpSpLocks/>
            </p:cNvGrpSpPr>
            <p:nvPr/>
          </p:nvGrpSpPr>
          <p:grpSpPr bwMode="auto">
            <a:xfrm rot="-2700000">
              <a:off x="17131473" y="9782366"/>
              <a:ext cx="1185694" cy="2437192"/>
              <a:chOff x="10258" y="6747"/>
              <a:chExt cx="935" cy="1473"/>
            </a:xfrm>
          </p:grpSpPr>
          <p:pic>
            <p:nvPicPr>
              <p:cNvPr id="54" name="Striped Right Arrow 124"/>
              <p:cNvPicPr>
                <a:picLocks noChangeArrowheads="1"/>
              </p:cNvPicPr>
              <p:nvPr/>
            </p:nvPicPr>
            <p:blipFill>
              <a:blip r:embed="rId7" cstate="print"/>
              <a:srcRect/>
              <a:stretch>
                <a:fillRect/>
              </a:stretch>
            </p:blipFill>
            <p:spPr bwMode="auto">
              <a:xfrm rot="5400000" flipV="1">
                <a:off x="10305" y="7525"/>
                <a:ext cx="648" cy="741"/>
              </a:xfrm>
              <a:prstGeom prst="rect">
                <a:avLst/>
              </a:prstGeom>
              <a:noFill/>
            </p:spPr>
          </p:pic>
          <p:sp>
            <p:nvSpPr>
              <p:cNvPr id="55" name="Text Box 354"/>
              <p:cNvSpPr txBox="1">
                <a:spLocks noChangeArrowheads="1"/>
              </p:cNvSpPr>
              <p:nvPr/>
            </p:nvSpPr>
            <p:spPr bwMode="auto">
              <a:xfrm>
                <a:off x="10624" y="6747"/>
                <a:ext cx="569" cy="250"/>
              </a:xfrm>
              <a:prstGeom prst="rect">
                <a:avLst/>
              </a:prstGeom>
              <a:noFill/>
              <a:ln w="9525">
                <a:noFill/>
                <a:miter lim="800000"/>
                <a:headEnd/>
                <a:tailEnd/>
              </a:ln>
            </p:spPr>
            <p:txBody>
              <a:bodyPr anchor="ctr"/>
              <a:lstStyle/>
              <a:p>
                <a:pPr algn="ctr"/>
                <a:endParaRPr lang="en-GB" sz="15400">
                  <a:solidFill>
                    <a:srgbClr val="FFFFFF"/>
                  </a:solidFill>
                  <a:latin typeface="Calibri" pitchFamily="34" charset="0"/>
                  <a:cs typeface="Calibri" pitchFamily="34" charset="0"/>
                </a:endParaRPr>
              </a:p>
            </p:txBody>
          </p:sp>
        </p:grpSp>
      </p:grpSp>
      <p:sp>
        <p:nvSpPr>
          <p:cNvPr id="57" name="56 Rectángulo"/>
          <p:cNvSpPr/>
          <p:nvPr/>
        </p:nvSpPr>
        <p:spPr>
          <a:xfrm>
            <a:off x="2704656" y="11235358"/>
            <a:ext cx="23760000" cy="2954633"/>
          </a:xfrm>
          <a:prstGeom prst="rect">
            <a:avLst/>
          </a:prstGeom>
        </p:spPr>
        <p:style>
          <a:lnRef idx="2">
            <a:schemeClr val="accent1"/>
          </a:lnRef>
          <a:fillRef idx="1">
            <a:schemeClr val="lt1"/>
          </a:fillRef>
          <a:effectRef idx="0">
            <a:schemeClr val="accent1"/>
          </a:effectRef>
          <a:fontRef idx="minor">
            <a:schemeClr val="dk1"/>
          </a:fontRef>
        </p:style>
        <p:txBody>
          <a:bodyPr wrap="square" lIns="487657" tIns="243829" rIns="487657" bIns="243829">
            <a:spAutoFit/>
          </a:bodyPr>
          <a:lstStyle/>
          <a:p>
            <a:pPr>
              <a:spcBef>
                <a:spcPts val="603"/>
              </a:spcBef>
              <a:spcAft>
                <a:spcPts val="603"/>
              </a:spcAft>
              <a:buClr>
                <a:schemeClr val="accent1">
                  <a:lumMod val="50000"/>
                </a:schemeClr>
              </a:buClr>
            </a:pPr>
            <a:r>
              <a:rPr lang="en-GB" sz="4800" b="1" dirty="0" smtClean="0">
                <a:latin typeface="Calibri" pitchFamily="34" charset="0"/>
                <a:cs typeface="Calibri" pitchFamily="34" charset="0"/>
              </a:rPr>
              <a:t>Objective</a:t>
            </a:r>
            <a:r>
              <a:rPr lang="en-GB" sz="4800" b="1" dirty="0" smtClean="0">
                <a:latin typeface="Calibri" pitchFamily="34" charset="0"/>
                <a:cs typeface="Calibri" pitchFamily="34" charset="0"/>
              </a:rPr>
              <a:t>:</a:t>
            </a:r>
          </a:p>
          <a:p>
            <a:pPr>
              <a:spcBef>
                <a:spcPts val="603"/>
              </a:spcBef>
              <a:spcAft>
                <a:spcPts val="603"/>
              </a:spcAft>
              <a:buClr>
                <a:schemeClr val="accent1">
                  <a:lumMod val="50000"/>
                </a:schemeClr>
              </a:buClr>
            </a:pPr>
            <a:r>
              <a:rPr lang="en-GB" sz="4800" dirty="0" smtClean="0">
                <a:latin typeface="Calibri" pitchFamily="34" charset="0"/>
                <a:cs typeface="Calibri" pitchFamily="34" charset="0"/>
              </a:rPr>
              <a:t>The </a:t>
            </a:r>
            <a:r>
              <a:rPr lang="en-GB" sz="4800" dirty="0" err="1" smtClean="0">
                <a:latin typeface="Calibri" pitchFamily="34" charset="0"/>
                <a:cs typeface="Calibri" pitchFamily="34" charset="0"/>
              </a:rPr>
              <a:t>iCARDEA</a:t>
            </a:r>
            <a:r>
              <a:rPr lang="en-GB" sz="4800" dirty="0" smtClean="0">
                <a:latin typeface="Calibri" pitchFamily="34" charset="0"/>
                <a:cs typeface="Calibri" pitchFamily="34" charset="0"/>
              </a:rPr>
              <a:t> Project aims at developing an intelligent platform to semi-automate the follow-up of CIED pt using adaptable computer interpretable clinical guideline models.</a:t>
            </a:r>
            <a:endParaRPr lang="en-GB" sz="4800" b="1" dirty="0" smtClean="0">
              <a:latin typeface="Calibri" pitchFamily="34" charset="0"/>
              <a:cs typeface="Calibri" pitchFamily="34" charset="0"/>
            </a:endParaRPr>
          </a:p>
        </p:txBody>
      </p:sp>
      <p:sp>
        <p:nvSpPr>
          <p:cNvPr id="58" name="TextBox 24"/>
          <p:cNvSpPr txBox="1">
            <a:spLocks noChangeArrowheads="1"/>
          </p:cNvSpPr>
          <p:nvPr/>
        </p:nvSpPr>
        <p:spPr bwMode="auto">
          <a:xfrm>
            <a:off x="4469786" y="14471650"/>
            <a:ext cx="20053294" cy="230832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r>
              <a:rPr lang="en-GB" sz="4800" b="1" smtClean="0">
                <a:solidFill>
                  <a:schemeClr val="tx1"/>
                </a:solidFill>
                <a:latin typeface="Calibri" pitchFamily="34" charset="0"/>
                <a:cs typeface="Calibri" pitchFamily="34" charset="0"/>
              </a:rPr>
              <a:t>Goal</a:t>
            </a:r>
            <a:r>
              <a:rPr lang="en-GB" sz="4800" smtClean="0">
                <a:solidFill>
                  <a:schemeClr val="tx1"/>
                </a:solidFill>
                <a:latin typeface="Calibri" pitchFamily="34" charset="0"/>
                <a:cs typeface="Calibri" pitchFamily="34" charset="0"/>
              </a:rPr>
              <a:t>:</a:t>
            </a:r>
            <a:r>
              <a:rPr lang="en-GB" sz="4800" smtClean="0">
                <a:solidFill>
                  <a:schemeClr val="tx1"/>
                </a:solidFill>
                <a:latin typeface="Calibri" pitchFamily="34" charset="0"/>
                <a:cs typeface="Calibri" pitchFamily="34" charset="0"/>
              </a:rPr>
              <a:t> </a:t>
            </a:r>
            <a:endParaRPr lang="en-GB" sz="4800" smtClean="0">
              <a:solidFill>
                <a:schemeClr val="tx1"/>
              </a:solidFill>
              <a:latin typeface="Calibri" pitchFamily="34" charset="0"/>
              <a:cs typeface="Calibri" pitchFamily="34" charset="0"/>
            </a:endParaRPr>
          </a:p>
          <a:p>
            <a:pPr>
              <a:buFontTx/>
              <a:buChar char="•"/>
            </a:pPr>
            <a:r>
              <a:rPr lang="en-GB" sz="4800" smtClean="0">
                <a:solidFill>
                  <a:schemeClr val="tx1"/>
                </a:solidFill>
                <a:latin typeface="Calibri" pitchFamily="34" charset="0"/>
                <a:cs typeface="Calibri" pitchFamily="34" charset="0"/>
              </a:rPr>
              <a:t> To reduce the number of in-patient follow-up </a:t>
            </a:r>
            <a:r>
              <a:rPr lang="en-GB" sz="4800" smtClean="0">
                <a:solidFill>
                  <a:schemeClr val="tx1"/>
                </a:solidFill>
                <a:latin typeface="Calibri" pitchFamily="34" charset="0"/>
                <a:cs typeface="Calibri" pitchFamily="34" charset="0"/>
              </a:rPr>
              <a:t>visits</a:t>
            </a:r>
            <a:r>
              <a:rPr lang="en-GB" sz="4800" smtClean="0">
                <a:solidFill>
                  <a:schemeClr val="tx1"/>
                </a:solidFill>
                <a:latin typeface="Calibri" pitchFamily="34" charset="0"/>
                <a:cs typeface="Calibri" pitchFamily="34" charset="0"/>
              </a:rPr>
              <a:t> &amp; increase quality of </a:t>
            </a:r>
            <a:r>
              <a:rPr lang="en-GB" sz="4800" smtClean="0">
                <a:solidFill>
                  <a:schemeClr val="tx1"/>
                </a:solidFill>
                <a:latin typeface="Calibri" pitchFamily="34" charset="0"/>
                <a:cs typeface="Calibri" pitchFamily="34" charset="0"/>
              </a:rPr>
              <a:t>life</a:t>
            </a:r>
            <a:r>
              <a:rPr lang="en-GB" sz="4800" smtClean="0">
                <a:solidFill>
                  <a:schemeClr val="tx1"/>
                </a:solidFill>
                <a:latin typeface="Calibri" pitchFamily="34" charset="0"/>
                <a:cs typeface="Calibri" pitchFamily="34" charset="0"/>
              </a:rPr>
              <a:t> </a:t>
            </a:r>
            <a:endParaRPr lang="en-GB" sz="4800" smtClean="0">
              <a:solidFill>
                <a:schemeClr val="tx1"/>
              </a:solidFill>
              <a:latin typeface="Calibri" pitchFamily="34" charset="0"/>
              <a:cs typeface="Calibri" pitchFamily="34" charset="0"/>
            </a:endParaRPr>
          </a:p>
          <a:p>
            <a:pPr>
              <a:buFont typeface="Arial" charset="0"/>
              <a:buChar char="•"/>
            </a:pPr>
            <a:r>
              <a:rPr lang="en-GB" sz="4800" smtClean="0">
                <a:solidFill>
                  <a:schemeClr val="tx1"/>
                </a:solidFill>
                <a:latin typeface="Calibri" pitchFamily="34" charset="0"/>
                <a:cs typeface="Calibri" pitchFamily="34" charset="0"/>
              </a:rPr>
              <a:t> To improve patient safety and promote collaborative participatory </a:t>
            </a:r>
            <a:r>
              <a:rPr lang="en-GB" sz="4800" smtClean="0">
                <a:solidFill>
                  <a:schemeClr val="tx1"/>
                </a:solidFill>
                <a:latin typeface="Calibri" pitchFamily="34" charset="0"/>
                <a:cs typeface="Calibri" pitchFamily="34" charset="0"/>
              </a:rPr>
              <a:t>care</a:t>
            </a:r>
            <a:r>
              <a:rPr lang="en-GB" sz="4800" smtClean="0">
                <a:solidFill>
                  <a:schemeClr val="tx1"/>
                </a:solidFill>
                <a:latin typeface="Calibri" pitchFamily="34" charset="0"/>
                <a:cs typeface="Calibri" pitchFamily="34" charset="0"/>
              </a:rPr>
              <a:t> </a:t>
            </a:r>
            <a:endParaRPr lang="en-GB" sz="4800">
              <a:solidFill>
                <a:schemeClr val="tx1"/>
              </a:solidFill>
              <a:latin typeface="Calibri" pitchFamily="34" charset="0"/>
              <a:cs typeface="Calibri" pitchFamily="34" charset="0"/>
            </a:endParaRPr>
          </a:p>
        </p:txBody>
      </p:sp>
      <p:grpSp>
        <p:nvGrpSpPr>
          <p:cNvPr id="141" name="140 Grupo"/>
          <p:cNvGrpSpPr/>
          <p:nvPr/>
        </p:nvGrpSpPr>
        <p:grpSpPr>
          <a:xfrm>
            <a:off x="34100144" y="18937088"/>
            <a:ext cx="16919772" cy="11308382"/>
            <a:chOff x="33308454" y="18220134"/>
            <a:chExt cx="16919772" cy="11308382"/>
          </a:xfrm>
        </p:grpSpPr>
        <p:sp>
          <p:nvSpPr>
            <p:cNvPr id="59" name="TextBox 48"/>
            <p:cNvSpPr txBox="1"/>
            <p:nvPr/>
          </p:nvSpPr>
          <p:spPr>
            <a:xfrm>
              <a:off x="33308454" y="18220134"/>
              <a:ext cx="16919772" cy="830997"/>
            </a:xfrm>
            <a:prstGeom prst="rect">
              <a:avLst/>
            </a:prstGeom>
            <a:ln>
              <a:noFill/>
            </a:ln>
          </p:spPr>
          <p:style>
            <a:lnRef idx="2">
              <a:schemeClr val="dk1"/>
            </a:lnRef>
            <a:fillRef idx="1">
              <a:schemeClr val="lt1"/>
            </a:fillRef>
            <a:effectRef idx="0">
              <a:schemeClr val="dk1"/>
            </a:effectRef>
            <a:fontRef idx="minor">
              <a:schemeClr val="dk1"/>
            </a:fontRef>
          </p:style>
          <p:txBody>
            <a:bodyPr wrap="square" anchor="ctr">
              <a:spAutoFit/>
            </a:bodyPr>
            <a:lstStyle/>
            <a:p>
              <a:r>
                <a:rPr lang="en-US" sz="4800" b="1" dirty="0">
                  <a:solidFill>
                    <a:srgbClr val="000000"/>
                  </a:solidFill>
                  <a:latin typeface="Calibri" pitchFamily="34" charset="0"/>
                  <a:cs typeface="Calibri" pitchFamily="34" charset="0"/>
                </a:rPr>
                <a:t>Fig. 2</a:t>
              </a:r>
              <a:r>
                <a:rPr lang="en-US" sz="4800" dirty="0">
                  <a:solidFill>
                    <a:srgbClr val="000000"/>
                  </a:solidFill>
                  <a:latin typeface="Calibri" pitchFamily="34" charset="0"/>
                  <a:cs typeface="Calibri" pitchFamily="34" charset="0"/>
                </a:rPr>
                <a:t>: </a:t>
              </a:r>
              <a:r>
                <a:rPr lang="en-US" sz="4800" dirty="0" err="1">
                  <a:solidFill>
                    <a:srgbClr val="000000"/>
                  </a:solidFill>
                  <a:latin typeface="Calibri" pitchFamily="34" charset="0"/>
                  <a:cs typeface="Calibri" pitchFamily="34" charset="0"/>
                </a:rPr>
                <a:t>iCARDEA</a:t>
              </a:r>
              <a:r>
                <a:rPr lang="en-US" sz="4800" dirty="0">
                  <a:solidFill>
                    <a:srgbClr val="000000"/>
                  </a:solidFill>
                  <a:latin typeface="Calibri" pitchFamily="34" charset="0"/>
                  <a:cs typeface="Calibri" pitchFamily="34" charset="0"/>
                </a:rPr>
                <a:t> engages widely adopted interoperability standards</a:t>
              </a:r>
              <a:endParaRPr lang="el-GR" sz="4800" dirty="0">
                <a:solidFill>
                  <a:srgbClr val="000000"/>
                </a:solidFill>
                <a:latin typeface="Calibri" pitchFamily="34" charset="0"/>
                <a:cs typeface="Calibri" pitchFamily="34" charset="0"/>
              </a:endParaRPr>
            </a:p>
          </p:txBody>
        </p:sp>
        <p:grpSp>
          <p:nvGrpSpPr>
            <p:cNvPr id="60" name="Group 351"/>
            <p:cNvGrpSpPr>
              <a:grpSpLocks/>
            </p:cNvGrpSpPr>
            <p:nvPr/>
          </p:nvGrpSpPr>
          <p:grpSpPr bwMode="auto">
            <a:xfrm>
              <a:off x="34342014" y="19300254"/>
              <a:ext cx="14808200" cy="10228262"/>
              <a:chOff x="10200" y="11249"/>
              <a:chExt cx="9328" cy="6443"/>
            </a:xfrm>
          </p:grpSpPr>
          <p:grpSp>
            <p:nvGrpSpPr>
              <p:cNvPr id="61" name="Right Arrow 78"/>
              <p:cNvGrpSpPr>
                <a:grpSpLocks/>
              </p:cNvGrpSpPr>
              <p:nvPr/>
            </p:nvGrpSpPr>
            <p:grpSpPr bwMode="auto">
              <a:xfrm>
                <a:off x="10931" y="14566"/>
                <a:ext cx="353" cy="1914"/>
                <a:chOff x="16623792" y="27346656"/>
                <a:chExt cx="603504" cy="3273552"/>
              </a:xfrm>
            </p:grpSpPr>
            <p:pic>
              <p:nvPicPr>
                <p:cNvPr id="139" name="Right Arrow 78"/>
                <p:cNvPicPr>
                  <a:picLocks noChangeArrowheads="1"/>
                </p:cNvPicPr>
                <p:nvPr/>
              </p:nvPicPr>
              <p:blipFill>
                <a:blip r:embed="rId8" cstate="print"/>
                <a:srcRect/>
                <a:stretch>
                  <a:fillRect/>
                </a:stretch>
              </p:blipFill>
              <p:spPr bwMode="auto">
                <a:xfrm>
                  <a:off x="16623792" y="27346656"/>
                  <a:ext cx="603504" cy="3273552"/>
                </a:xfrm>
                <a:prstGeom prst="rect">
                  <a:avLst/>
                </a:prstGeom>
                <a:noFill/>
              </p:spPr>
            </p:pic>
            <p:sp>
              <p:nvSpPr>
                <p:cNvPr id="140" name="Text Box 56"/>
                <p:cNvSpPr txBox="1">
                  <a:spLocks noChangeArrowheads="1"/>
                </p:cNvSpPr>
                <p:nvPr/>
              </p:nvSpPr>
              <p:spPr bwMode="auto">
                <a:xfrm rot="16200000">
                  <a:off x="15408401" y="28902112"/>
                  <a:ext cx="3041656" cy="245619"/>
                </a:xfrm>
                <a:prstGeom prst="rect">
                  <a:avLst/>
                </a:prstGeom>
                <a:noFill/>
                <a:ln w="9525">
                  <a:noFill/>
                  <a:miter lim="800000"/>
                  <a:headEnd/>
                  <a:tailEnd/>
                </a:ln>
              </p:spPr>
              <p:txBody>
                <a:bodyPr vert="eaVert" anchor="ctr"/>
                <a:lstStyle/>
                <a:p>
                  <a:pPr algn="ctr"/>
                  <a:endParaRPr lang="en-US" sz="2800">
                    <a:solidFill>
                      <a:srgbClr val="FFFFFF"/>
                    </a:solidFill>
                    <a:latin typeface="Calibri" pitchFamily="34" charset="0"/>
                    <a:cs typeface="Calibri" pitchFamily="34" charset="0"/>
                  </a:endParaRPr>
                </a:p>
              </p:txBody>
            </p:sp>
          </p:grpSp>
          <p:sp>
            <p:nvSpPr>
              <p:cNvPr id="62" name="Rounded Rectangle 52"/>
              <p:cNvSpPr/>
              <p:nvPr/>
            </p:nvSpPr>
            <p:spPr>
              <a:xfrm>
                <a:off x="16705" y="11249"/>
                <a:ext cx="1909" cy="2535"/>
              </a:xfrm>
              <a:prstGeom prst="roundRect">
                <a:avLst/>
              </a:prstGeom>
              <a:solidFill>
                <a:srgbClr val="FCCDBE">
                  <a:alpha val="32000"/>
                </a:srgb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63" name="Can 53"/>
              <p:cNvSpPr/>
              <p:nvPr/>
            </p:nvSpPr>
            <p:spPr>
              <a:xfrm>
                <a:off x="10408" y="13464"/>
                <a:ext cx="1196" cy="1122"/>
              </a:xfrm>
              <a:prstGeom prst="can">
                <a:avLst/>
              </a:prstGeom>
            </p:spPr>
            <p:style>
              <a:lnRef idx="0">
                <a:schemeClr val="accent1"/>
              </a:lnRef>
              <a:fillRef idx="3">
                <a:schemeClr val="accent1"/>
              </a:fillRef>
              <a:effectRef idx="3">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64" name="Rounded Rectangle 54"/>
              <p:cNvSpPr/>
              <p:nvPr/>
            </p:nvSpPr>
            <p:spPr>
              <a:xfrm>
                <a:off x="12082" y="15949"/>
                <a:ext cx="1275" cy="1684"/>
              </a:xfrm>
              <a:prstGeom prst="roundRect">
                <a:avLst/>
              </a:prstGeom>
              <a:solidFill>
                <a:srgbClr val="F89E9E"/>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65" name="Oval 55"/>
              <p:cNvSpPr/>
              <p:nvPr/>
            </p:nvSpPr>
            <p:spPr>
              <a:xfrm>
                <a:off x="12241" y="16350"/>
                <a:ext cx="1036" cy="721"/>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66" name="TextBox 8"/>
              <p:cNvSpPr txBox="1">
                <a:spLocks noChangeArrowheads="1"/>
              </p:cNvSpPr>
              <p:nvPr/>
            </p:nvSpPr>
            <p:spPr bwMode="auto">
              <a:xfrm>
                <a:off x="12270" y="16375"/>
                <a:ext cx="957" cy="634"/>
              </a:xfrm>
              <a:prstGeom prst="rect">
                <a:avLst/>
              </a:prstGeom>
              <a:noFill/>
              <a:ln w="9525">
                <a:noFill/>
                <a:miter lim="800000"/>
                <a:headEnd/>
                <a:tailEnd/>
              </a:ln>
            </p:spPr>
            <p:txBody>
              <a:bodyPr>
                <a:spAutoFit/>
              </a:bodyPr>
              <a:lstStyle/>
              <a:p>
                <a:pPr algn="ctr"/>
                <a:r>
                  <a:rPr lang="tr-TR" sz="2000">
                    <a:latin typeface="Calibri" pitchFamily="34" charset="0"/>
                    <a:cs typeface="Calibri" pitchFamily="34" charset="0"/>
                  </a:rPr>
                  <a:t>CIED implanted on patient</a:t>
                </a:r>
                <a:endParaRPr lang="en-US" sz="2000">
                  <a:latin typeface="Calibri" pitchFamily="34" charset="0"/>
                  <a:cs typeface="Calibri" pitchFamily="34" charset="0"/>
                </a:endParaRPr>
              </a:p>
            </p:txBody>
          </p:sp>
          <p:sp>
            <p:nvSpPr>
              <p:cNvPr id="67" name="TextBox 15"/>
              <p:cNvSpPr txBox="1">
                <a:spLocks noChangeArrowheads="1"/>
              </p:cNvSpPr>
              <p:nvPr/>
            </p:nvSpPr>
            <p:spPr bwMode="auto">
              <a:xfrm>
                <a:off x="17030" y="16176"/>
                <a:ext cx="2135" cy="523"/>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defTabSz="4258818" fontAlgn="auto">
                  <a:spcBef>
                    <a:spcPts val="0"/>
                  </a:spcBef>
                  <a:spcAft>
                    <a:spcPts val="0"/>
                  </a:spcAft>
                  <a:defRPr/>
                </a:pPr>
                <a:r>
                  <a:rPr lang="tr-TR" sz="2400" i="1" dirty="0">
                    <a:latin typeface="Calibri" pitchFamily="34" charset="0"/>
                    <a:cs typeface="Calibri" pitchFamily="34" charset="0"/>
                  </a:rPr>
                  <a:t>Follow-up care plan (workflow)</a:t>
                </a:r>
                <a:endParaRPr lang="en-US" sz="2400" i="1" dirty="0">
                  <a:latin typeface="Calibri" pitchFamily="34" charset="0"/>
                  <a:cs typeface="Calibri" pitchFamily="34" charset="0"/>
                </a:endParaRPr>
              </a:p>
            </p:txBody>
          </p:sp>
          <p:pic>
            <p:nvPicPr>
              <p:cNvPr id="68" name="TextBox 59"/>
              <p:cNvPicPr>
                <a:picLocks noChangeArrowheads="1"/>
              </p:cNvPicPr>
              <p:nvPr/>
            </p:nvPicPr>
            <p:blipFill>
              <a:blip r:embed="rId9" cstate="print"/>
              <a:srcRect/>
              <a:stretch>
                <a:fillRect/>
              </a:stretch>
            </p:blipFill>
            <p:spPr bwMode="auto">
              <a:xfrm>
                <a:off x="14207" y="15012"/>
                <a:ext cx="2339" cy="656"/>
              </a:xfrm>
              <a:prstGeom prst="rect">
                <a:avLst/>
              </a:prstGeom>
              <a:noFill/>
              <a:effectLst/>
            </p:spPr>
          </p:pic>
          <p:sp>
            <p:nvSpPr>
              <p:cNvPr id="69" name="Text Box 69"/>
              <p:cNvSpPr txBox="1">
                <a:spLocks noChangeArrowheads="1"/>
              </p:cNvSpPr>
              <p:nvPr/>
            </p:nvSpPr>
            <p:spPr bwMode="auto">
              <a:xfrm>
                <a:off x="14314" y="15068"/>
                <a:ext cx="2154" cy="523"/>
              </a:xfrm>
              <a:prstGeom prst="rect">
                <a:avLst/>
              </a:prstGeom>
              <a:solidFill>
                <a:srgbClr val="FF9900"/>
              </a:solidFill>
              <a:ln w="9525">
                <a:noFill/>
                <a:miter lim="800000"/>
                <a:headEnd/>
                <a:tailEnd/>
              </a:ln>
              <a:effectLst/>
            </p:spPr>
            <p:txBody>
              <a:bodyPr>
                <a:spAutoFit/>
              </a:bodyPr>
              <a:lstStyle/>
              <a:p>
                <a:r>
                  <a:rPr lang="tr-TR" sz="2400">
                    <a:solidFill>
                      <a:srgbClr val="FFFFFF"/>
                    </a:solidFill>
                    <a:latin typeface="Calibri" pitchFamily="34" charset="0"/>
                    <a:cs typeface="Calibri" pitchFamily="34" charset="0"/>
                  </a:rPr>
                  <a:t>Machine processable </a:t>
                </a:r>
              </a:p>
              <a:p>
                <a:r>
                  <a:rPr lang="tr-TR" sz="2400">
                    <a:solidFill>
                      <a:srgbClr val="FFFFFF"/>
                    </a:solidFill>
                    <a:latin typeface="Calibri" pitchFamily="34" charset="0"/>
                    <a:cs typeface="Calibri" pitchFamily="34" charset="0"/>
                  </a:rPr>
                  <a:t>Clinical Guide Lines</a:t>
                </a:r>
                <a:endParaRPr lang="en-US" sz="2400">
                  <a:solidFill>
                    <a:srgbClr val="FFFFFF"/>
                  </a:solidFill>
                  <a:latin typeface="Calibri" pitchFamily="34" charset="0"/>
                  <a:cs typeface="Calibri" pitchFamily="34" charset="0"/>
                </a:endParaRPr>
              </a:p>
            </p:txBody>
          </p:sp>
          <p:sp>
            <p:nvSpPr>
              <p:cNvPr id="70" name="Text Box 72"/>
              <p:cNvSpPr txBox="1">
                <a:spLocks noChangeArrowheads="1"/>
              </p:cNvSpPr>
              <p:nvPr/>
            </p:nvSpPr>
            <p:spPr bwMode="auto">
              <a:xfrm>
                <a:off x="17033" y="12903"/>
                <a:ext cx="1278" cy="756"/>
              </a:xfrm>
              <a:prstGeom prst="rect">
                <a:avLst/>
              </a:prstGeom>
              <a:solidFill>
                <a:schemeClr val="accent1"/>
              </a:solidFill>
              <a:ln w="9525">
                <a:noFill/>
                <a:miter lim="800000"/>
                <a:headEnd/>
                <a:tailEnd/>
              </a:ln>
            </p:spPr>
            <p:txBody>
              <a:bodyPr>
                <a:spAutoFit/>
              </a:bodyPr>
              <a:lstStyle/>
              <a:p>
                <a:pPr algn="ctr"/>
                <a:r>
                  <a:rPr lang="tr-TR" sz="2400" b="1">
                    <a:solidFill>
                      <a:srgbClr val="FFFFFF"/>
                    </a:solidFill>
                    <a:latin typeface="Calibri" pitchFamily="34" charset="0"/>
                    <a:cs typeface="Calibri" pitchFamily="34" charset="0"/>
                  </a:rPr>
                  <a:t>Personal Healthcare Records</a:t>
                </a:r>
                <a:endParaRPr lang="en-US" sz="2400" b="1">
                  <a:solidFill>
                    <a:srgbClr val="FFFFFF"/>
                  </a:solidFill>
                  <a:latin typeface="Calibri" pitchFamily="34" charset="0"/>
                  <a:cs typeface="Calibri" pitchFamily="34" charset="0"/>
                </a:endParaRPr>
              </a:p>
            </p:txBody>
          </p:sp>
          <p:sp>
            <p:nvSpPr>
              <p:cNvPr id="71" name="TextBox 61"/>
              <p:cNvSpPr txBox="1"/>
              <p:nvPr/>
            </p:nvSpPr>
            <p:spPr>
              <a:xfrm>
                <a:off x="15409" y="12903"/>
                <a:ext cx="1216" cy="756"/>
              </a:xfrm>
              <a:prstGeom prst="rect">
                <a:avLst/>
              </a:prstGeom>
              <a:ln/>
            </p:spPr>
            <p:style>
              <a:lnRef idx="0">
                <a:schemeClr val="accent5"/>
              </a:lnRef>
              <a:fillRef idx="3">
                <a:schemeClr val="accent5"/>
              </a:fillRef>
              <a:effectRef idx="3">
                <a:schemeClr val="accent5"/>
              </a:effectRef>
              <a:fontRef idx="minor">
                <a:schemeClr val="lt1"/>
              </a:fontRef>
            </p:style>
            <p:txBody>
              <a:bodyPr>
                <a:spAutoFit/>
              </a:bodyPr>
              <a:lstStyle/>
              <a:p>
                <a:pPr algn="ctr"/>
                <a:r>
                  <a:rPr lang="tr-TR" sz="2400" b="1">
                    <a:solidFill>
                      <a:srgbClr val="FFFFFF"/>
                    </a:solidFill>
                    <a:latin typeface="Calibri" pitchFamily="34" charset="0"/>
                    <a:cs typeface="Calibri" pitchFamily="34" charset="0"/>
                  </a:rPr>
                  <a:t>Electronic</a:t>
                </a:r>
                <a:r>
                  <a:rPr lang="en-US" sz="2400" b="1">
                    <a:solidFill>
                      <a:srgbClr val="FFFFFF"/>
                    </a:solidFill>
                    <a:latin typeface="Calibri" pitchFamily="34" charset="0"/>
                    <a:cs typeface="Calibri" pitchFamily="34" charset="0"/>
                  </a:rPr>
                  <a:t/>
                </a:r>
                <a:br>
                  <a:rPr lang="en-US" sz="2400" b="1">
                    <a:solidFill>
                      <a:srgbClr val="FFFFFF"/>
                    </a:solidFill>
                    <a:latin typeface="Calibri" pitchFamily="34" charset="0"/>
                    <a:cs typeface="Calibri" pitchFamily="34" charset="0"/>
                  </a:rPr>
                </a:br>
                <a:r>
                  <a:rPr lang="tr-TR" sz="2400" b="1">
                    <a:solidFill>
                      <a:srgbClr val="FFFFFF"/>
                    </a:solidFill>
                    <a:latin typeface="Calibri" pitchFamily="34" charset="0"/>
                    <a:cs typeface="Calibri" pitchFamily="34" charset="0"/>
                  </a:rPr>
                  <a:t>Healthcare Records</a:t>
                </a:r>
                <a:endParaRPr lang="en-US" sz="2400" b="1">
                  <a:solidFill>
                    <a:srgbClr val="FFFFFF"/>
                  </a:solidFill>
                  <a:latin typeface="Calibri" pitchFamily="34" charset="0"/>
                  <a:cs typeface="Calibri" pitchFamily="34" charset="0"/>
                </a:endParaRPr>
              </a:p>
            </p:txBody>
          </p:sp>
          <p:sp>
            <p:nvSpPr>
              <p:cNvPr id="72" name="TextBox 62"/>
              <p:cNvSpPr txBox="1">
                <a:spLocks noChangeArrowheads="1"/>
              </p:cNvSpPr>
              <p:nvPr/>
            </p:nvSpPr>
            <p:spPr bwMode="auto">
              <a:xfrm>
                <a:off x="10408" y="13784"/>
                <a:ext cx="1196" cy="596"/>
              </a:xfrm>
              <a:prstGeom prst="rect">
                <a:avLst/>
              </a:prstGeom>
              <a:noFill/>
              <a:ln w="0" cap="rnd">
                <a:noFill/>
                <a:round/>
                <a:headEnd/>
                <a:tailEnd/>
              </a:ln>
            </p:spPr>
            <p:txBody>
              <a:bodyPr>
                <a:spAutoFit/>
              </a:bodyPr>
              <a:lstStyle/>
              <a:p>
                <a:pPr algn="ctr"/>
                <a:r>
                  <a:rPr lang="tr-TR" sz="2800">
                    <a:solidFill>
                      <a:schemeClr val="bg1"/>
                    </a:solidFill>
                    <a:latin typeface="Calibri" pitchFamily="34" charset="0"/>
                    <a:cs typeface="Calibri" pitchFamily="34" charset="0"/>
                  </a:rPr>
                  <a:t>Collected</a:t>
                </a:r>
              </a:p>
              <a:p>
                <a:pPr algn="ctr"/>
                <a:r>
                  <a:rPr lang="tr-TR" sz="2800">
                    <a:solidFill>
                      <a:schemeClr val="bg1"/>
                    </a:solidFill>
                    <a:latin typeface="Calibri" pitchFamily="34" charset="0"/>
                    <a:cs typeface="Calibri" pitchFamily="34" charset="0"/>
                  </a:rPr>
                  <a:t>Data</a:t>
                </a:r>
              </a:p>
            </p:txBody>
          </p:sp>
          <p:sp>
            <p:nvSpPr>
              <p:cNvPr id="73" name="TextBox 63"/>
              <p:cNvSpPr txBox="1">
                <a:spLocks noChangeArrowheads="1"/>
              </p:cNvSpPr>
              <p:nvPr/>
            </p:nvSpPr>
            <p:spPr bwMode="auto">
              <a:xfrm>
                <a:off x="14313" y="13979"/>
                <a:ext cx="3986" cy="871"/>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spAutoFit/>
              </a:bodyPr>
              <a:lstStyle/>
              <a:p>
                <a:pPr algn="ctr" defTabSz="4258818" fontAlgn="auto">
                  <a:spcBef>
                    <a:spcPts val="0"/>
                  </a:spcBef>
                  <a:spcAft>
                    <a:spcPts val="0"/>
                  </a:spcAft>
                  <a:defRPr/>
                </a:pPr>
                <a:endParaRPr lang="tr-TR" sz="2800" dirty="0">
                  <a:latin typeface="Calibri" pitchFamily="34" charset="0"/>
                  <a:cs typeface="Calibri" pitchFamily="34" charset="0"/>
                </a:endParaRPr>
              </a:p>
              <a:p>
                <a:pPr algn="ctr" defTabSz="4258818" fontAlgn="auto">
                  <a:spcBef>
                    <a:spcPts val="0"/>
                  </a:spcBef>
                  <a:spcAft>
                    <a:spcPts val="0"/>
                  </a:spcAft>
                  <a:defRPr/>
                </a:pPr>
                <a:r>
                  <a:rPr lang="tr-TR" sz="2800" dirty="0">
                    <a:latin typeface="Calibri" pitchFamily="34" charset="0"/>
                    <a:cs typeface="Calibri" pitchFamily="34" charset="0"/>
                  </a:rPr>
                  <a:t>Clinical Decision Support System</a:t>
                </a:r>
              </a:p>
              <a:p>
                <a:pPr algn="ctr" defTabSz="4258818" fontAlgn="auto">
                  <a:spcBef>
                    <a:spcPts val="0"/>
                  </a:spcBef>
                  <a:spcAft>
                    <a:spcPts val="0"/>
                  </a:spcAft>
                  <a:defRPr/>
                </a:pPr>
                <a:endParaRPr lang="en-US" sz="2800" dirty="0">
                  <a:latin typeface="Calibri" pitchFamily="34" charset="0"/>
                  <a:cs typeface="Calibri" pitchFamily="34" charset="0"/>
                </a:endParaRPr>
              </a:p>
            </p:txBody>
          </p:sp>
          <p:sp>
            <p:nvSpPr>
              <p:cNvPr id="74" name="TextBox 64"/>
              <p:cNvSpPr txBox="1"/>
              <p:nvPr/>
            </p:nvSpPr>
            <p:spPr>
              <a:xfrm>
                <a:off x="11998" y="14048"/>
                <a:ext cx="1275" cy="523"/>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defTabSz="4258818" fontAlgn="auto">
                  <a:spcBef>
                    <a:spcPts val="0"/>
                  </a:spcBef>
                  <a:spcAft>
                    <a:spcPts val="0"/>
                  </a:spcAft>
                  <a:defRPr/>
                </a:pPr>
                <a:r>
                  <a:rPr lang="tr-TR" sz="2400" dirty="0">
                    <a:latin typeface="Calibri" pitchFamily="34" charset="0"/>
                    <a:cs typeface="Calibri" pitchFamily="34" charset="0"/>
                  </a:rPr>
                  <a:t>Data analysis </a:t>
                </a:r>
                <a:r>
                  <a:rPr lang="en-US" sz="2400" dirty="0">
                    <a:latin typeface="Calibri" pitchFamily="34" charset="0"/>
                    <a:cs typeface="Calibri" pitchFamily="34" charset="0"/>
                  </a:rPr>
                  <a:t>&amp; </a:t>
                </a:r>
                <a:r>
                  <a:rPr lang="tr-TR" sz="2400" dirty="0">
                    <a:latin typeface="Calibri" pitchFamily="34" charset="0"/>
                    <a:cs typeface="Calibri" pitchFamily="34" charset="0"/>
                  </a:rPr>
                  <a:t>Correlation</a:t>
                </a:r>
                <a:endParaRPr lang="en-US" sz="2400" dirty="0">
                  <a:latin typeface="Calibri" pitchFamily="34" charset="0"/>
                  <a:cs typeface="Calibri" pitchFamily="34" charset="0"/>
                </a:endParaRPr>
              </a:p>
            </p:txBody>
          </p:sp>
          <p:sp>
            <p:nvSpPr>
              <p:cNvPr id="75" name="Right Arrow 65"/>
              <p:cNvSpPr/>
              <p:nvPr/>
            </p:nvSpPr>
            <p:spPr>
              <a:xfrm>
                <a:off x="11620" y="14157"/>
                <a:ext cx="398" cy="288"/>
              </a:xfrm>
              <a:prstGeom prst="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76" name="Right Arrow 66"/>
              <p:cNvSpPr/>
              <p:nvPr/>
            </p:nvSpPr>
            <p:spPr>
              <a:xfrm>
                <a:off x="13277" y="14185"/>
                <a:ext cx="1037" cy="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grpSp>
            <p:nvGrpSpPr>
              <p:cNvPr id="77" name="Right Arrow 67"/>
              <p:cNvGrpSpPr>
                <a:grpSpLocks/>
              </p:cNvGrpSpPr>
              <p:nvPr/>
            </p:nvGrpSpPr>
            <p:grpSpPr bwMode="auto">
              <a:xfrm>
                <a:off x="14756" y="13603"/>
                <a:ext cx="357" cy="464"/>
                <a:chOff x="23164800" y="25700736"/>
                <a:chExt cx="609600" cy="792480"/>
              </a:xfrm>
            </p:grpSpPr>
            <p:pic>
              <p:nvPicPr>
                <p:cNvPr id="137" name="Right Arrow 67"/>
                <p:cNvPicPr>
                  <a:picLocks noChangeArrowheads="1"/>
                </p:cNvPicPr>
                <p:nvPr/>
              </p:nvPicPr>
              <p:blipFill>
                <a:blip r:embed="rId10" cstate="print"/>
                <a:srcRect/>
                <a:stretch>
                  <a:fillRect/>
                </a:stretch>
              </p:blipFill>
              <p:spPr bwMode="auto">
                <a:xfrm>
                  <a:off x="23164800" y="25700736"/>
                  <a:ext cx="609600" cy="792480"/>
                </a:xfrm>
                <a:prstGeom prst="rect">
                  <a:avLst/>
                </a:prstGeom>
                <a:noFill/>
              </p:spPr>
            </p:pic>
            <p:sp>
              <p:nvSpPr>
                <p:cNvPr id="138" name="Text Box 87"/>
                <p:cNvSpPr txBox="1">
                  <a:spLocks noChangeArrowheads="1"/>
                </p:cNvSpPr>
                <p:nvPr/>
              </p:nvSpPr>
              <p:spPr bwMode="auto">
                <a:xfrm rot="5400000">
                  <a:off x="23190172" y="25894727"/>
                  <a:ext cx="562635" cy="245619"/>
                </a:xfrm>
                <a:prstGeom prst="rect">
                  <a:avLst/>
                </a:prstGeom>
                <a:noFill/>
                <a:ln w="9525">
                  <a:noFill/>
                  <a:miter lim="800000"/>
                  <a:headEnd/>
                  <a:tailEnd/>
                </a:ln>
              </p:spPr>
              <p:txBody>
                <a:bodyPr rot="10800000" vert="eaVert" anchor="ctr"/>
                <a:lstStyle/>
                <a:p>
                  <a:pPr algn="ctr"/>
                  <a:endParaRPr lang="en-US" sz="2800">
                    <a:solidFill>
                      <a:srgbClr val="FFFFFF"/>
                    </a:solidFill>
                    <a:latin typeface="Calibri" pitchFamily="34" charset="0"/>
                    <a:cs typeface="Calibri" pitchFamily="34" charset="0"/>
                  </a:endParaRPr>
                </a:p>
              </p:txBody>
            </p:sp>
          </p:grpSp>
          <p:grpSp>
            <p:nvGrpSpPr>
              <p:cNvPr id="78" name="Right Arrow 68"/>
              <p:cNvGrpSpPr>
                <a:grpSpLocks/>
              </p:cNvGrpSpPr>
              <p:nvPr/>
            </p:nvGrpSpPr>
            <p:grpSpPr bwMode="auto">
              <a:xfrm>
                <a:off x="15950" y="13682"/>
                <a:ext cx="357" cy="385"/>
                <a:chOff x="25206960" y="25834848"/>
                <a:chExt cx="609600" cy="658368"/>
              </a:xfrm>
            </p:grpSpPr>
            <p:pic>
              <p:nvPicPr>
                <p:cNvPr id="135" name="Right Arrow 68"/>
                <p:cNvPicPr>
                  <a:picLocks noChangeArrowheads="1"/>
                </p:cNvPicPr>
                <p:nvPr/>
              </p:nvPicPr>
              <p:blipFill>
                <a:blip r:embed="rId11" cstate="print"/>
                <a:srcRect/>
                <a:stretch>
                  <a:fillRect/>
                </a:stretch>
              </p:blipFill>
              <p:spPr bwMode="auto">
                <a:xfrm>
                  <a:off x="25206960" y="25834848"/>
                  <a:ext cx="609600" cy="658368"/>
                </a:xfrm>
                <a:prstGeom prst="rect">
                  <a:avLst/>
                </a:prstGeom>
                <a:noFill/>
              </p:spPr>
            </p:pic>
            <p:sp>
              <p:nvSpPr>
                <p:cNvPr id="136" name="Text Box 90"/>
                <p:cNvSpPr txBox="1">
                  <a:spLocks noChangeArrowheads="1"/>
                </p:cNvSpPr>
                <p:nvPr/>
              </p:nvSpPr>
              <p:spPr bwMode="auto">
                <a:xfrm rot="5400000">
                  <a:off x="25303173" y="25963271"/>
                  <a:ext cx="425546" cy="245619"/>
                </a:xfrm>
                <a:prstGeom prst="rect">
                  <a:avLst/>
                </a:prstGeom>
                <a:noFill/>
                <a:ln w="9525">
                  <a:noFill/>
                  <a:miter lim="800000"/>
                  <a:headEnd/>
                  <a:tailEnd/>
                </a:ln>
              </p:spPr>
              <p:txBody>
                <a:bodyPr rot="10800000" vert="eaVert" anchor="ctr"/>
                <a:lstStyle/>
                <a:p>
                  <a:pPr algn="ctr"/>
                  <a:endParaRPr lang="en-US" sz="2800">
                    <a:solidFill>
                      <a:srgbClr val="FFFFFF"/>
                    </a:solidFill>
                    <a:latin typeface="Calibri" pitchFamily="34" charset="0"/>
                    <a:cs typeface="Calibri" pitchFamily="34" charset="0"/>
                  </a:endParaRPr>
                </a:p>
              </p:txBody>
            </p:sp>
          </p:grpSp>
          <p:grpSp>
            <p:nvGrpSpPr>
              <p:cNvPr id="79" name="Right Arrow 69"/>
              <p:cNvGrpSpPr>
                <a:grpSpLocks/>
              </p:cNvGrpSpPr>
              <p:nvPr/>
            </p:nvGrpSpPr>
            <p:grpSpPr bwMode="auto">
              <a:xfrm>
                <a:off x="15166" y="14805"/>
                <a:ext cx="353" cy="306"/>
                <a:chOff x="23865840" y="27755088"/>
                <a:chExt cx="603504" cy="524256"/>
              </a:xfrm>
            </p:grpSpPr>
            <p:pic>
              <p:nvPicPr>
                <p:cNvPr id="133" name="Right Arrow 69"/>
                <p:cNvPicPr>
                  <a:picLocks noChangeArrowheads="1"/>
                </p:cNvPicPr>
                <p:nvPr/>
              </p:nvPicPr>
              <p:blipFill>
                <a:blip r:embed="rId12" cstate="print"/>
                <a:srcRect/>
                <a:stretch>
                  <a:fillRect/>
                </a:stretch>
              </p:blipFill>
              <p:spPr bwMode="auto">
                <a:xfrm>
                  <a:off x="23865840" y="27755088"/>
                  <a:ext cx="603504" cy="524256"/>
                </a:xfrm>
                <a:prstGeom prst="rect">
                  <a:avLst/>
                </a:prstGeom>
                <a:noFill/>
              </p:spPr>
            </p:pic>
            <p:sp>
              <p:nvSpPr>
                <p:cNvPr id="134" name="Text Box 93"/>
                <p:cNvSpPr txBox="1">
                  <a:spLocks noChangeArrowheads="1"/>
                </p:cNvSpPr>
                <p:nvPr/>
              </p:nvSpPr>
              <p:spPr bwMode="auto">
                <a:xfrm rot="16200000">
                  <a:off x="24017209" y="27927493"/>
                  <a:ext cx="308450" cy="244199"/>
                </a:xfrm>
                <a:prstGeom prst="rect">
                  <a:avLst/>
                </a:prstGeom>
                <a:noFill/>
                <a:ln w="9525">
                  <a:noFill/>
                  <a:miter lim="800000"/>
                  <a:headEnd/>
                  <a:tailEnd/>
                </a:ln>
              </p:spPr>
              <p:txBody>
                <a:bodyPr vert="eaVert" anchor="ctr"/>
                <a:lstStyle/>
                <a:p>
                  <a:pPr algn="ctr"/>
                  <a:endParaRPr lang="en-US" sz="2800">
                    <a:solidFill>
                      <a:srgbClr val="FFFFFF"/>
                    </a:solidFill>
                    <a:latin typeface="Calibri" pitchFamily="34" charset="0"/>
                    <a:cs typeface="Calibri" pitchFamily="34" charset="0"/>
                  </a:endParaRPr>
                </a:p>
              </p:txBody>
            </p:sp>
          </p:grpSp>
          <p:sp>
            <p:nvSpPr>
              <p:cNvPr id="80" name="Right Arrow 70"/>
              <p:cNvSpPr/>
              <p:nvPr/>
            </p:nvSpPr>
            <p:spPr>
              <a:xfrm>
                <a:off x="16466" y="15228"/>
                <a:ext cx="558" cy="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grpSp>
            <p:nvGrpSpPr>
              <p:cNvPr id="81" name="Right Arrow 71"/>
              <p:cNvGrpSpPr>
                <a:grpSpLocks/>
              </p:cNvGrpSpPr>
              <p:nvPr/>
            </p:nvGrpSpPr>
            <p:grpSpPr bwMode="auto">
              <a:xfrm>
                <a:off x="17722" y="15650"/>
                <a:ext cx="346" cy="545"/>
                <a:chOff x="28236672" y="29199840"/>
                <a:chExt cx="591312" cy="932688"/>
              </a:xfrm>
            </p:grpSpPr>
            <p:pic>
              <p:nvPicPr>
                <p:cNvPr id="131" name="Right Arrow 71"/>
                <p:cNvPicPr>
                  <a:picLocks noChangeArrowheads="1"/>
                </p:cNvPicPr>
                <p:nvPr/>
              </p:nvPicPr>
              <p:blipFill>
                <a:blip r:embed="rId13" cstate="print"/>
                <a:srcRect/>
                <a:stretch>
                  <a:fillRect/>
                </a:stretch>
              </p:blipFill>
              <p:spPr bwMode="auto">
                <a:xfrm>
                  <a:off x="28236672" y="29199840"/>
                  <a:ext cx="591312" cy="932688"/>
                </a:xfrm>
                <a:prstGeom prst="rect">
                  <a:avLst/>
                </a:prstGeom>
                <a:noFill/>
              </p:spPr>
            </p:pic>
            <p:sp>
              <p:nvSpPr>
                <p:cNvPr id="132" name="Text Box 97"/>
                <p:cNvSpPr txBox="1">
                  <a:spLocks noChangeArrowheads="1"/>
                </p:cNvSpPr>
                <p:nvPr/>
              </p:nvSpPr>
              <p:spPr bwMode="auto">
                <a:xfrm rot="5400000">
                  <a:off x="28178930" y="29470306"/>
                  <a:ext cx="707596" cy="238081"/>
                </a:xfrm>
                <a:prstGeom prst="rect">
                  <a:avLst/>
                </a:prstGeom>
                <a:noFill/>
                <a:ln w="9525">
                  <a:noFill/>
                  <a:miter lim="800000"/>
                  <a:headEnd/>
                  <a:tailEnd/>
                </a:ln>
              </p:spPr>
              <p:txBody>
                <a:bodyPr rot="10800000" vert="eaVert" anchor="ctr"/>
                <a:lstStyle/>
                <a:p>
                  <a:pPr algn="ctr"/>
                  <a:endParaRPr lang="en-US" sz="2800">
                    <a:solidFill>
                      <a:srgbClr val="FFFFFF"/>
                    </a:solidFill>
                    <a:latin typeface="Calibri" pitchFamily="34" charset="0"/>
                    <a:cs typeface="Calibri" pitchFamily="34" charset="0"/>
                  </a:endParaRPr>
                </a:p>
              </p:txBody>
            </p:sp>
          </p:grpSp>
          <p:sp>
            <p:nvSpPr>
              <p:cNvPr id="82" name="Rounded Rectangle 72"/>
              <p:cNvSpPr/>
              <p:nvPr/>
            </p:nvSpPr>
            <p:spPr>
              <a:xfrm>
                <a:off x="10328" y="12554"/>
                <a:ext cx="3029" cy="2193"/>
              </a:xfrm>
              <a:prstGeom prst="round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83" name="TextBox 35"/>
              <p:cNvSpPr txBox="1">
                <a:spLocks noChangeArrowheads="1"/>
              </p:cNvSpPr>
              <p:nvPr/>
            </p:nvSpPr>
            <p:spPr bwMode="auto">
              <a:xfrm>
                <a:off x="10414" y="12723"/>
                <a:ext cx="1833" cy="523"/>
              </a:xfrm>
              <a:prstGeom prst="rect">
                <a:avLst/>
              </a:prstGeom>
              <a:noFill/>
              <a:ln w="9525">
                <a:noFill/>
                <a:miter lim="800000"/>
                <a:headEnd/>
                <a:tailEnd/>
              </a:ln>
            </p:spPr>
            <p:txBody>
              <a:bodyPr>
                <a:spAutoFit/>
              </a:bodyPr>
              <a:lstStyle/>
              <a:p>
                <a:r>
                  <a:rPr lang="en-US" sz="2400">
                    <a:latin typeface="Calibri" pitchFamily="34" charset="0"/>
                    <a:cs typeface="Calibri" pitchFamily="34" charset="0"/>
                  </a:rPr>
                  <a:t>Programmer and </a:t>
                </a:r>
              </a:p>
              <a:p>
                <a:r>
                  <a:rPr lang="en-US" sz="2400">
                    <a:latin typeface="Calibri" pitchFamily="34" charset="0"/>
                    <a:cs typeface="Calibri" pitchFamily="34" charset="0"/>
                  </a:rPr>
                  <a:t>The </a:t>
                </a:r>
                <a:r>
                  <a:rPr lang="tr-TR" sz="2400">
                    <a:latin typeface="Calibri" pitchFamily="34" charset="0"/>
                    <a:cs typeface="Calibri" pitchFamily="34" charset="0"/>
                  </a:rPr>
                  <a:t>Data Center</a:t>
                </a:r>
                <a:endParaRPr lang="en-US" sz="2400">
                  <a:latin typeface="Calibri" pitchFamily="34" charset="0"/>
                  <a:cs typeface="Calibri" pitchFamily="34" charset="0"/>
                </a:endParaRPr>
              </a:p>
            </p:txBody>
          </p:sp>
          <p:sp>
            <p:nvSpPr>
              <p:cNvPr id="84" name="Down Arrow 74"/>
              <p:cNvSpPr>
                <a:spLocks noChangeArrowheads="1"/>
              </p:cNvSpPr>
              <p:nvPr/>
            </p:nvSpPr>
            <p:spPr bwMode="auto">
              <a:xfrm rot="5400000">
                <a:off x="14936" y="14691"/>
                <a:ext cx="509" cy="3667"/>
              </a:xfrm>
              <a:prstGeom prst="downArrow">
                <a:avLst>
                  <a:gd name="adj1" fmla="val 32444"/>
                  <a:gd name="adj2" fmla="val 49763"/>
                </a:avLst>
              </a:prstGeom>
              <a:solidFill>
                <a:srgbClr val="FF99CC"/>
              </a:solidFill>
              <a:ln w="12700" algn="ctr">
                <a:solidFill>
                  <a:srgbClr val="FF0000"/>
                </a:solidFill>
                <a:prstDash val="lgDashDotDot"/>
                <a:miter lim="800000"/>
                <a:headEnd/>
                <a:tailEnd/>
              </a:ln>
            </p:spPr>
            <p:txBody>
              <a:bodyPr rot="10800000" vert="eaVert" anchor="ctr"/>
              <a:lstStyle/>
              <a:p>
                <a:pPr algn="ctr" defTabSz="4258818" fontAlgn="auto">
                  <a:spcBef>
                    <a:spcPts val="0"/>
                  </a:spcBef>
                  <a:spcAft>
                    <a:spcPts val="0"/>
                  </a:spcAft>
                  <a:defRPr/>
                </a:pPr>
                <a:endParaRPr lang="en-US" sz="2800">
                  <a:solidFill>
                    <a:schemeClr val="lt1"/>
                  </a:solidFill>
                  <a:latin typeface="Calibri" pitchFamily="34" charset="0"/>
                  <a:cs typeface="Calibri" pitchFamily="34" charset="0"/>
                </a:endParaRPr>
              </a:p>
            </p:txBody>
          </p:sp>
          <p:sp>
            <p:nvSpPr>
              <p:cNvPr id="85" name="Smiley Face 75"/>
              <p:cNvSpPr/>
              <p:nvPr/>
            </p:nvSpPr>
            <p:spPr>
              <a:xfrm>
                <a:off x="12241" y="15228"/>
                <a:ext cx="877" cy="721"/>
              </a:xfrm>
              <a:prstGeom prst="smileyFace">
                <a:avLst/>
              </a:prstGeom>
              <a:solidFill>
                <a:srgbClr val="F89E9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86" name="TextBox 76"/>
              <p:cNvSpPr txBox="1"/>
              <p:nvPr/>
            </p:nvSpPr>
            <p:spPr>
              <a:xfrm>
                <a:off x="10200" y="16460"/>
                <a:ext cx="1483" cy="523"/>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r>
                  <a:rPr lang="tr-TR" sz="2400" b="1">
                    <a:solidFill>
                      <a:srgbClr val="FFFFFF"/>
                    </a:solidFill>
                    <a:latin typeface="Calibri" pitchFamily="34" charset="0"/>
                    <a:cs typeface="Calibri" pitchFamily="34" charset="0"/>
                  </a:rPr>
                  <a:t>Transmitter / Interrogator</a:t>
                </a:r>
                <a:endParaRPr lang="en-US" sz="2400" b="1">
                  <a:solidFill>
                    <a:srgbClr val="FFFFFF"/>
                  </a:solidFill>
                  <a:latin typeface="Calibri" pitchFamily="34" charset="0"/>
                  <a:cs typeface="Calibri" pitchFamily="34" charset="0"/>
                </a:endParaRPr>
              </a:p>
            </p:txBody>
          </p:sp>
          <p:sp>
            <p:nvSpPr>
              <p:cNvPr id="87" name="Left-Right Arrow 77"/>
              <p:cNvSpPr/>
              <p:nvPr/>
            </p:nvSpPr>
            <p:spPr>
              <a:xfrm>
                <a:off x="11683" y="16510"/>
                <a:ext cx="558" cy="320"/>
              </a:xfrm>
              <a:prstGeom prst="lef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88" name="TextBox 45"/>
              <p:cNvSpPr txBox="1">
                <a:spLocks noChangeArrowheads="1"/>
              </p:cNvSpPr>
              <p:nvPr/>
            </p:nvSpPr>
            <p:spPr bwMode="auto">
              <a:xfrm>
                <a:off x="13594" y="16774"/>
                <a:ext cx="3436" cy="9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spAutoFit/>
              </a:bodyPr>
              <a:lstStyle/>
              <a:p>
                <a:pPr marL="346075" indent="-346075">
                  <a:buFont typeface="Arial" charset="0"/>
                  <a:buChar char="•"/>
                </a:pPr>
                <a:r>
                  <a:rPr lang="tr-TR" sz="2200">
                    <a:solidFill>
                      <a:srgbClr val="000000"/>
                    </a:solidFill>
                    <a:latin typeface="Calibri" pitchFamily="34" charset="0"/>
                    <a:cs typeface="Calibri" pitchFamily="34" charset="0"/>
                  </a:rPr>
                  <a:t>Contiunation of the “normal” follow-up </a:t>
                </a:r>
                <a:endParaRPr lang="en-US" sz="2200">
                  <a:solidFill>
                    <a:srgbClr val="000000"/>
                  </a:solidFill>
                  <a:latin typeface="Calibri" pitchFamily="34" charset="0"/>
                  <a:cs typeface="Calibri" pitchFamily="34" charset="0"/>
                </a:endParaRPr>
              </a:p>
              <a:p>
                <a:pPr marL="346075" indent="-346075">
                  <a:buFont typeface="Arial" charset="0"/>
                  <a:buChar char="•"/>
                </a:pPr>
                <a:r>
                  <a:rPr lang="tr-TR" sz="2200">
                    <a:solidFill>
                      <a:srgbClr val="000000"/>
                    </a:solidFill>
                    <a:latin typeface="Calibri" pitchFamily="34" charset="0"/>
                    <a:cs typeface="Calibri" pitchFamily="34" charset="0"/>
                  </a:rPr>
                  <a:t>Change in pharmalogical treatment</a:t>
                </a:r>
              </a:p>
              <a:p>
                <a:pPr marL="346075" indent="-346075">
                  <a:buFont typeface="Arial" charset="0"/>
                  <a:buChar char="•"/>
                </a:pPr>
                <a:r>
                  <a:rPr lang="tr-TR" sz="2200">
                    <a:solidFill>
                      <a:srgbClr val="000000"/>
                    </a:solidFill>
                    <a:latin typeface="Calibri" pitchFamily="34" charset="0"/>
                    <a:cs typeface="Calibri" pitchFamily="34" charset="0"/>
                  </a:rPr>
                  <a:t>Unplanned patient-visits</a:t>
                </a:r>
              </a:p>
              <a:p>
                <a:pPr marL="346075" indent="-346075">
                  <a:buFont typeface="Arial" charset="0"/>
                  <a:buChar char="•"/>
                </a:pPr>
                <a:r>
                  <a:rPr lang="tr-TR" sz="2200">
                    <a:solidFill>
                      <a:srgbClr val="000000"/>
                    </a:solidFill>
                    <a:latin typeface="Calibri" pitchFamily="34" charset="0"/>
                    <a:cs typeface="Calibri" pitchFamily="34" charset="0"/>
                  </a:rPr>
                  <a:t>Reprogramming of the implanted CIED </a:t>
                </a:r>
                <a:endParaRPr lang="en-US" sz="2200">
                  <a:solidFill>
                    <a:srgbClr val="000000"/>
                  </a:solidFill>
                  <a:latin typeface="Calibri" pitchFamily="34" charset="0"/>
                  <a:cs typeface="Calibri" pitchFamily="34" charset="0"/>
                </a:endParaRPr>
              </a:p>
            </p:txBody>
          </p:sp>
          <p:pic>
            <p:nvPicPr>
              <p:cNvPr id="89" name="Picture 2" descr="C:\Program Files\Microsoft Office\MEDIA\CAGCAT10\j0240719.wmf"/>
              <p:cNvPicPr>
                <a:picLocks noChangeAspect="1" noChangeArrowheads="1"/>
              </p:cNvPicPr>
              <p:nvPr/>
            </p:nvPicPr>
            <p:blipFill>
              <a:blip r:embed="rId5" cstate="print"/>
              <a:srcRect/>
              <a:stretch>
                <a:fillRect/>
              </a:stretch>
            </p:blipFill>
            <p:spPr bwMode="auto">
              <a:xfrm>
                <a:off x="18630" y="12885"/>
                <a:ext cx="898" cy="1281"/>
              </a:xfrm>
              <a:prstGeom prst="rect">
                <a:avLst/>
              </a:prstGeom>
              <a:noFill/>
              <a:ln w="9525">
                <a:noFill/>
                <a:miter lim="800000"/>
                <a:headEnd/>
                <a:tailEnd/>
              </a:ln>
            </p:spPr>
          </p:pic>
          <p:sp>
            <p:nvSpPr>
              <p:cNvPr id="90" name="Left-Up Arrow 81"/>
              <p:cNvSpPr/>
              <p:nvPr/>
            </p:nvSpPr>
            <p:spPr>
              <a:xfrm>
                <a:off x="18482" y="14197"/>
                <a:ext cx="797" cy="1523"/>
              </a:xfrm>
              <a:prstGeom prst="leftUpArrow">
                <a:avLst>
                  <a:gd name="adj1" fmla="val 14535"/>
                  <a:gd name="adj2" fmla="val 25000"/>
                  <a:gd name="adj3" fmla="val 25000"/>
                </a:avLst>
              </a:prstGeom>
              <a:ln/>
            </p:spPr>
            <p:style>
              <a:lnRef idx="0">
                <a:schemeClr val="accent6"/>
              </a:lnRef>
              <a:fillRef idx="3">
                <a:schemeClr val="accent6"/>
              </a:fillRef>
              <a:effectRef idx="3">
                <a:schemeClr val="accent6"/>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91" name="TextBox 82"/>
              <p:cNvSpPr txBox="1"/>
              <p:nvPr/>
            </p:nvSpPr>
            <p:spPr>
              <a:xfrm>
                <a:off x="14128" y="12891"/>
                <a:ext cx="1158" cy="754"/>
              </a:xfrm>
              <a:prstGeom prst="rect">
                <a:avLst/>
              </a:prstGeom>
              <a:ln/>
            </p:spPr>
            <p:style>
              <a:lnRef idx="1">
                <a:schemeClr val="accent5"/>
              </a:lnRef>
              <a:fillRef idx="3">
                <a:schemeClr val="accent5"/>
              </a:fillRef>
              <a:effectRef idx="2">
                <a:schemeClr val="accent5"/>
              </a:effectRef>
              <a:fontRef idx="minor">
                <a:schemeClr val="lt1"/>
              </a:fontRef>
            </p:style>
            <p:txBody>
              <a:bodyPr>
                <a:spAutoFit/>
              </a:bodyPr>
              <a:lstStyle/>
              <a:p>
                <a:pPr algn="ctr"/>
                <a:r>
                  <a:rPr lang="tr-TR" sz="2400" b="1">
                    <a:solidFill>
                      <a:srgbClr val="FFFFFF"/>
                    </a:solidFill>
                    <a:latin typeface="Calibri" pitchFamily="34" charset="0"/>
                    <a:cs typeface="Calibri" pitchFamily="34" charset="0"/>
                  </a:rPr>
                  <a:t>Clinical Knowledge</a:t>
                </a:r>
                <a:r>
                  <a:rPr lang="en-US" sz="2400" b="1">
                    <a:solidFill>
                      <a:srgbClr val="FFFFFF"/>
                    </a:solidFill>
                    <a:latin typeface="Calibri" pitchFamily="34" charset="0"/>
                    <a:cs typeface="Calibri" pitchFamily="34" charset="0"/>
                  </a:rPr>
                  <a:t> </a:t>
                </a:r>
                <a:r>
                  <a:rPr lang="tr-TR" sz="2400" b="1">
                    <a:solidFill>
                      <a:srgbClr val="FFFFFF"/>
                    </a:solidFill>
                    <a:latin typeface="Calibri" pitchFamily="34" charset="0"/>
                    <a:cs typeface="Calibri" pitchFamily="34" charset="0"/>
                  </a:rPr>
                  <a:t>base</a:t>
                </a:r>
                <a:endParaRPr lang="en-US" sz="2400" b="1">
                  <a:solidFill>
                    <a:srgbClr val="FFFFFF"/>
                  </a:solidFill>
                  <a:latin typeface="Calibri" pitchFamily="34" charset="0"/>
                  <a:cs typeface="Calibri" pitchFamily="34" charset="0"/>
                </a:endParaRPr>
              </a:p>
            </p:txBody>
          </p:sp>
          <p:grpSp>
            <p:nvGrpSpPr>
              <p:cNvPr id="92" name="Right Arrow 83"/>
              <p:cNvGrpSpPr>
                <a:grpSpLocks/>
              </p:cNvGrpSpPr>
              <p:nvPr/>
            </p:nvGrpSpPr>
            <p:grpSpPr bwMode="auto">
              <a:xfrm>
                <a:off x="17576" y="13682"/>
                <a:ext cx="357" cy="385"/>
                <a:chOff x="27986736" y="25834848"/>
                <a:chExt cx="609600" cy="658368"/>
              </a:xfrm>
            </p:grpSpPr>
            <p:pic>
              <p:nvPicPr>
                <p:cNvPr id="129" name="Right Arrow 83"/>
                <p:cNvPicPr>
                  <a:picLocks noChangeArrowheads="1"/>
                </p:cNvPicPr>
                <p:nvPr/>
              </p:nvPicPr>
              <p:blipFill>
                <a:blip r:embed="rId14" cstate="print"/>
                <a:srcRect/>
                <a:stretch>
                  <a:fillRect/>
                </a:stretch>
              </p:blipFill>
              <p:spPr bwMode="auto">
                <a:xfrm>
                  <a:off x="27986736" y="25834848"/>
                  <a:ext cx="609600" cy="658368"/>
                </a:xfrm>
                <a:prstGeom prst="rect">
                  <a:avLst/>
                </a:prstGeom>
                <a:noFill/>
              </p:spPr>
            </p:pic>
            <p:sp>
              <p:nvSpPr>
                <p:cNvPr id="130" name="Text Box 116"/>
                <p:cNvSpPr txBox="1">
                  <a:spLocks noChangeArrowheads="1"/>
                </p:cNvSpPr>
                <p:nvPr/>
              </p:nvSpPr>
              <p:spPr bwMode="auto">
                <a:xfrm rot="5400000">
                  <a:off x="28083496" y="25963271"/>
                  <a:ext cx="425546" cy="245619"/>
                </a:xfrm>
                <a:prstGeom prst="rect">
                  <a:avLst/>
                </a:prstGeom>
                <a:noFill/>
                <a:ln w="9525">
                  <a:noFill/>
                  <a:miter lim="800000"/>
                  <a:headEnd/>
                  <a:tailEnd/>
                </a:ln>
              </p:spPr>
              <p:txBody>
                <a:bodyPr rot="10800000" vert="eaVert" anchor="ctr"/>
                <a:lstStyle/>
                <a:p>
                  <a:pPr algn="ctr"/>
                  <a:endParaRPr lang="en-US" sz="2800">
                    <a:solidFill>
                      <a:srgbClr val="FFFFFF"/>
                    </a:solidFill>
                    <a:latin typeface="Calibri" pitchFamily="34" charset="0"/>
                    <a:cs typeface="Calibri" pitchFamily="34" charset="0"/>
                  </a:endParaRPr>
                </a:p>
              </p:txBody>
            </p:sp>
          </p:grpSp>
          <p:grpSp>
            <p:nvGrpSpPr>
              <p:cNvPr id="93" name="Right Arrow 84"/>
              <p:cNvGrpSpPr>
                <a:grpSpLocks/>
              </p:cNvGrpSpPr>
              <p:nvPr/>
            </p:nvGrpSpPr>
            <p:grpSpPr bwMode="auto">
              <a:xfrm>
                <a:off x="17690" y="14805"/>
                <a:ext cx="353" cy="385"/>
                <a:chOff x="28181808" y="27755088"/>
                <a:chExt cx="603504" cy="658368"/>
              </a:xfrm>
            </p:grpSpPr>
            <p:pic>
              <p:nvPicPr>
                <p:cNvPr id="127" name="Right Arrow 84"/>
                <p:cNvPicPr>
                  <a:picLocks noChangeArrowheads="1"/>
                </p:cNvPicPr>
                <p:nvPr/>
              </p:nvPicPr>
              <p:blipFill>
                <a:blip r:embed="rId15" cstate="print"/>
                <a:srcRect/>
                <a:stretch>
                  <a:fillRect/>
                </a:stretch>
              </p:blipFill>
              <p:spPr bwMode="auto">
                <a:xfrm>
                  <a:off x="28181808" y="27755088"/>
                  <a:ext cx="603504" cy="658368"/>
                </a:xfrm>
                <a:prstGeom prst="rect">
                  <a:avLst/>
                </a:prstGeom>
                <a:noFill/>
              </p:spPr>
            </p:pic>
            <p:sp>
              <p:nvSpPr>
                <p:cNvPr id="128" name="Text Box 119"/>
                <p:cNvSpPr txBox="1">
                  <a:spLocks noChangeArrowheads="1"/>
                </p:cNvSpPr>
                <p:nvPr/>
              </p:nvSpPr>
              <p:spPr bwMode="auto">
                <a:xfrm rot="5400000">
                  <a:off x="28274235" y="27882514"/>
                  <a:ext cx="425546" cy="245619"/>
                </a:xfrm>
                <a:prstGeom prst="rect">
                  <a:avLst/>
                </a:prstGeom>
                <a:noFill/>
                <a:ln w="9525">
                  <a:noFill/>
                  <a:miter lim="800000"/>
                  <a:headEnd/>
                  <a:tailEnd/>
                </a:ln>
              </p:spPr>
              <p:txBody>
                <a:bodyPr rot="10800000" vert="eaVert" anchor="ctr"/>
                <a:lstStyle/>
                <a:p>
                  <a:pPr algn="ctr"/>
                  <a:endParaRPr lang="en-US" sz="2800">
                    <a:solidFill>
                      <a:srgbClr val="FFFFFF"/>
                    </a:solidFill>
                    <a:latin typeface="Calibri" pitchFamily="34" charset="0"/>
                    <a:cs typeface="Calibri" pitchFamily="34" charset="0"/>
                  </a:endParaRPr>
                </a:p>
              </p:txBody>
            </p:sp>
          </p:grpSp>
          <p:sp>
            <p:nvSpPr>
              <p:cNvPr id="94" name="TextBox 85"/>
              <p:cNvSpPr txBox="1">
                <a:spLocks noChangeArrowheads="1"/>
              </p:cNvSpPr>
              <p:nvPr/>
            </p:nvSpPr>
            <p:spPr bwMode="auto">
              <a:xfrm>
                <a:off x="16976" y="11794"/>
                <a:ext cx="1355" cy="764"/>
              </a:xfrm>
              <a:prstGeom prst="rect">
                <a:avLst/>
              </a:prstGeom>
              <a:solidFill>
                <a:schemeClr val="accent1"/>
              </a:solidFill>
              <a:ln w="25400" algn="ctr">
                <a:solidFill>
                  <a:srgbClr val="357D91"/>
                </a:solidFill>
                <a:miter lim="800000"/>
                <a:headEnd/>
                <a:tailEnd/>
              </a:ln>
            </p:spPr>
            <p:txBody>
              <a:bodyPr>
                <a:spAutoFit/>
              </a:bodyPr>
              <a:lstStyle/>
              <a:p>
                <a:pPr algn="ctr"/>
                <a:r>
                  <a:rPr lang="tr-TR" sz="2400" b="1">
                    <a:solidFill>
                      <a:srgbClr val="FFFFFF"/>
                    </a:solidFill>
                    <a:latin typeface="Calibri" pitchFamily="34" charset="0"/>
                    <a:cs typeface="Calibri" pitchFamily="34" charset="0"/>
                  </a:rPr>
                  <a:t>Consent Management System</a:t>
                </a:r>
                <a:endParaRPr lang="en-US" sz="2400" b="1">
                  <a:solidFill>
                    <a:srgbClr val="FFFFFF"/>
                  </a:solidFill>
                  <a:latin typeface="Calibri" pitchFamily="34" charset="0"/>
                  <a:cs typeface="Calibri" pitchFamily="34" charset="0"/>
                </a:endParaRPr>
              </a:p>
            </p:txBody>
          </p:sp>
          <p:sp>
            <p:nvSpPr>
              <p:cNvPr id="95" name="Up-Down Arrow 86"/>
              <p:cNvSpPr/>
              <p:nvPr/>
            </p:nvSpPr>
            <p:spPr>
              <a:xfrm>
                <a:off x="17643" y="12582"/>
                <a:ext cx="160" cy="321"/>
              </a:xfrm>
              <a:prstGeom prst="upDownArrow">
                <a:avLst/>
              </a:prstGeom>
            </p:spPr>
            <p:style>
              <a:lnRef idx="0">
                <a:schemeClr val="accent4"/>
              </a:lnRef>
              <a:fillRef idx="3">
                <a:schemeClr val="accent4"/>
              </a:fillRef>
              <a:effectRef idx="3">
                <a:schemeClr val="accent4"/>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grpSp>
            <p:nvGrpSpPr>
              <p:cNvPr id="96" name="TextBox 87"/>
              <p:cNvGrpSpPr>
                <a:grpSpLocks/>
              </p:cNvGrpSpPr>
              <p:nvPr/>
            </p:nvGrpSpPr>
            <p:grpSpPr bwMode="auto">
              <a:xfrm>
                <a:off x="13979" y="15774"/>
                <a:ext cx="2852" cy="656"/>
                <a:chOff x="21835872" y="29413200"/>
                <a:chExt cx="4876800" cy="1121664"/>
              </a:xfrm>
            </p:grpSpPr>
            <p:pic>
              <p:nvPicPr>
                <p:cNvPr id="125" name="TextBox 87"/>
                <p:cNvPicPr>
                  <a:picLocks noChangeArrowheads="1"/>
                </p:cNvPicPr>
                <p:nvPr/>
              </p:nvPicPr>
              <p:blipFill>
                <a:blip r:embed="rId16" cstate="print"/>
                <a:srcRect/>
                <a:stretch>
                  <a:fillRect/>
                </a:stretch>
              </p:blipFill>
              <p:spPr bwMode="auto">
                <a:xfrm>
                  <a:off x="21835872" y="29413200"/>
                  <a:ext cx="4876800" cy="1121664"/>
                </a:xfrm>
                <a:prstGeom prst="rect">
                  <a:avLst/>
                </a:prstGeom>
                <a:noFill/>
              </p:spPr>
            </p:pic>
            <p:sp>
              <p:nvSpPr>
                <p:cNvPr id="126" name="Text Box 126"/>
                <p:cNvSpPr txBox="1">
                  <a:spLocks noChangeArrowheads="1"/>
                </p:cNvSpPr>
                <p:nvPr/>
              </p:nvSpPr>
              <p:spPr bwMode="auto">
                <a:xfrm>
                  <a:off x="22017128" y="29505493"/>
                  <a:ext cx="4642535" cy="895045"/>
                </a:xfrm>
                <a:prstGeom prst="rect">
                  <a:avLst/>
                </a:prstGeom>
                <a:solidFill>
                  <a:srgbClr val="FF9900"/>
                </a:solidFill>
                <a:ln w="9525">
                  <a:noFill/>
                  <a:miter lim="800000"/>
                  <a:headEnd/>
                  <a:tailEnd/>
                </a:ln>
              </p:spPr>
              <p:txBody>
                <a:bodyPr>
                  <a:spAutoFit/>
                </a:bodyPr>
                <a:lstStyle/>
                <a:p>
                  <a:r>
                    <a:rPr lang="tr-TR" sz="2400">
                      <a:solidFill>
                        <a:srgbClr val="FFFFFF"/>
                      </a:solidFill>
                      <a:latin typeface="Calibri" pitchFamily="34" charset="0"/>
                      <a:cs typeface="Calibri" pitchFamily="34" charset="0"/>
                    </a:rPr>
                    <a:t>Existing Clinical Guide Lines: GLIF, ASBRU, EON</a:t>
                  </a:r>
                  <a:endParaRPr lang="en-US" sz="2400">
                    <a:solidFill>
                      <a:srgbClr val="FFFFFF"/>
                    </a:solidFill>
                    <a:latin typeface="Calibri" pitchFamily="34" charset="0"/>
                    <a:cs typeface="Calibri" pitchFamily="34" charset="0"/>
                  </a:endParaRPr>
                </a:p>
              </p:txBody>
            </p:sp>
          </p:grpSp>
          <p:grpSp>
            <p:nvGrpSpPr>
              <p:cNvPr id="97" name="Right Arrow 88"/>
              <p:cNvGrpSpPr>
                <a:grpSpLocks/>
              </p:cNvGrpSpPr>
              <p:nvPr/>
            </p:nvGrpSpPr>
            <p:grpSpPr bwMode="auto">
              <a:xfrm>
                <a:off x="15073" y="15568"/>
                <a:ext cx="457" cy="303"/>
                <a:chOff x="23707344" y="29059632"/>
                <a:chExt cx="780288" cy="518160"/>
              </a:xfrm>
            </p:grpSpPr>
            <p:pic>
              <p:nvPicPr>
                <p:cNvPr id="123" name="Right Arrow 88"/>
                <p:cNvPicPr>
                  <a:picLocks noChangeArrowheads="1"/>
                </p:cNvPicPr>
                <p:nvPr/>
              </p:nvPicPr>
              <p:blipFill>
                <a:blip r:embed="rId17" cstate="print"/>
                <a:srcRect/>
                <a:stretch>
                  <a:fillRect/>
                </a:stretch>
              </p:blipFill>
              <p:spPr bwMode="auto">
                <a:xfrm>
                  <a:off x="23707344" y="29059632"/>
                  <a:ext cx="780288" cy="518160"/>
                </a:xfrm>
                <a:prstGeom prst="rect">
                  <a:avLst/>
                </a:prstGeom>
                <a:noFill/>
              </p:spPr>
            </p:pic>
            <p:sp>
              <p:nvSpPr>
                <p:cNvPr id="124" name="Text Box 129"/>
                <p:cNvSpPr txBox="1">
                  <a:spLocks noChangeArrowheads="1"/>
                </p:cNvSpPr>
                <p:nvPr/>
              </p:nvSpPr>
              <p:spPr bwMode="auto">
                <a:xfrm rot="16200000">
                  <a:off x="23947640" y="29186031"/>
                  <a:ext cx="308450" cy="330805"/>
                </a:xfrm>
                <a:prstGeom prst="rect">
                  <a:avLst/>
                </a:prstGeom>
                <a:noFill/>
                <a:ln w="9525">
                  <a:noFill/>
                  <a:miter lim="800000"/>
                  <a:headEnd/>
                  <a:tailEnd/>
                </a:ln>
              </p:spPr>
              <p:txBody>
                <a:bodyPr vert="eaVert" anchor="ctr"/>
                <a:lstStyle/>
                <a:p>
                  <a:pPr algn="ctr"/>
                  <a:endParaRPr lang="en-US" sz="2800">
                    <a:solidFill>
                      <a:srgbClr val="FFFFFF"/>
                    </a:solidFill>
                    <a:latin typeface="Calibri" pitchFamily="34" charset="0"/>
                    <a:cs typeface="Calibri" pitchFamily="34" charset="0"/>
                  </a:endParaRPr>
                </a:p>
              </p:txBody>
            </p:sp>
          </p:grpSp>
          <p:sp>
            <p:nvSpPr>
              <p:cNvPr id="98" name="TextBox 58"/>
              <p:cNvSpPr txBox="1">
                <a:spLocks noChangeArrowheads="1"/>
              </p:cNvSpPr>
              <p:nvPr/>
            </p:nvSpPr>
            <p:spPr bwMode="auto">
              <a:xfrm>
                <a:off x="16818" y="11249"/>
                <a:ext cx="1860" cy="442"/>
              </a:xfrm>
              <a:prstGeom prst="rect">
                <a:avLst/>
              </a:prstGeom>
              <a:noFill/>
              <a:ln w="9525">
                <a:noFill/>
                <a:miter lim="800000"/>
                <a:headEnd/>
                <a:tailEnd/>
              </a:ln>
            </p:spPr>
            <p:txBody>
              <a:bodyPr>
                <a:spAutoFit/>
              </a:bodyPr>
              <a:lstStyle/>
              <a:p>
                <a:r>
                  <a:rPr lang="tr-TR" sz="2000" i="1">
                    <a:latin typeface="Calibri" pitchFamily="34" charset="0"/>
                    <a:cs typeface="Calibri" pitchFamily="34" charset="0"/>
                  </a:rPr>
                  <a:t>Patient Empowerment</a:t>
                </a:r>
                <a:endParaRPr lang="en-US" sz="2000" i="1">
                  <a:latin typeface="Calibri" pitchFamily="34" charset="0"/>
                  <a:cs typeface="Calibri" pitchFamily="34" charset="0"/>
                </a:endParaRPr>
              </a:p>
              <a:p>
                <a:r>
                  <a:rPr lang="tr-TR" sz="2000" i="1">
                    <a:latin typeface="Calibri" pitchFamily="34" charset="0"/>
                    <a:cs typeface="Calibri" pitchFamily="34" charset="0"/>
                  </a:rPr>
                  <a:t> System</a:t>
                </a:r>
                <a:endParaRPr lang="en-US" sz="2000" i="1">
                  <a:latin typeface="Calibri" pitchFamily="34" charset="0"/>
                  <a:cs typeface="Calibri" pitchFamily="34" charset="0"/>
                </a:endParaRPr>
              </a:p>
            </p:txBody>
          </p:sp>
          <p:sp>
            <p:nvSpPr>
              <p:cNvPr id="99" name="TextBox 90"/>
              <p:cNvSpPr txBox="1"/>
              <p:nvPr/>
            </p:nvSpPr>
            <p:spPr>
              <a:xfrm>
                <a:off x="17116" y="17145"/>
                <a:ext cx="2206" cy="523"/>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defTabSz="4258818" fontAlgn="auto">
                  <a:spcBef>
                    <a:spcPts val="0"/>
                  </a:spcBef>
                  <a:spcAft>
                    <a:spcPts val="0"/>
                  </a:spcAft>
                  <a:defRPr/>
                </a:pPr>
                <a:r>
                  <a:rPr lang="tr-TR" sz="2400" dirty="0">
                    <a:latin typeface="Calibri" pitchFamily="34" charset="0"/>
                    <a:cs typeface="Calibri" pitchFamily="34" charset="0"/>
                  </a:rPr>
                  <a:t>Careplan Execution Monitoring</a:t>
                </a:r>
                <a:endParaRPr lang="en-US" sz="2400" dirty="0">
                  <a:latin typeface="Calibri" pitchFamily="34" charset="0"/>
                  <a:cs typeface="Calibri" pitchFamily="34" charset="0"/>
                </a:endParaRPr>
              </a:p>
            </p:txBody>
          </p:sp>
          <p:grpSp>
            <p:nvGrpSpPr>
              <p:cNvPr id="100" name="Right Arrow 91"/>
              <p:cNvGrpSpPr>
                <a:grpSpLocks/>
              </p:cNvGrpSpPr>
              <p:nvPr/>
            </p:nvGrpSpPr>
            <p:grpSpPr bwMode="auto">
              <a:xfrm>
                <a:off x="17722" y="16659"/>
                <a:ext cx="407" cy="491"/>
                <a:chOff x="28236672" y="30925008"/>
                <a:chExt cx="694944" cy="841248"/>
              </a:xfrm>
            </p:grpSpPr>
            <p:pic>
              <p:nvPicPr>
                <p:cNvPr id="121" name="Right Arrow 91"/>
                <p:cNvPicPr>
                  <a:picLocks noChangeArrowheads="1"/>
                </p:cNvPicPr>
                <p:nvPr/>
              </p:nvPicPr>
              <p:blipFill>
                <a:blip r:embed="rId18" cstate="print"/>
                <a:srcRect/>
                <a:stretch>
                  <a:fillRect/>
                </a:stretch>
              </p:blipFill>
              <p:spPr bwMode="auto">
                <a:xfrm>
                  <a:off x="28236672" y="30925008"/>
                  <a:ext cx="694944" cy="841248"/>
                </a:xfrm>
                <a:prstGeom prst="rect">
                  <a:avLst/>
                </a:prstGeom>
                <a:noFill/>
              </p:spPr>
            </p:pic>
            <p:sp>
              <p:nvSpPr>
                <p:cNvPr id="122" name="Text Box 136"/>
                <p:cNvSpPr txBox="1">
                  <a:spLocks noChangeArrowheads="1"/>
                </p:cNvSpPr>
                <p:nvPr/>
              </p:nvSpPr>
              <p:spPr bwMode="auto">
                <a:xfrm rot="16200000">
                  <a:off x="28293696" y="31256680"/>
                  <a:ext cx="585883" cy="291986"/>
                </a:xfrm>
                <a:prstGeom prst="rect">
                  <a:avLst/>
                </a:prstGeom>
                <a:noFill/>
                <a:ln w="9525">
                  <a:noFill/>
                  <a:miter lim="800000"/>
                  <a:headEnd/>
                  <a:tailEnd/>
                </a:ln>
              </p:spPr>
              <p:txBody>
                <a:bodyPr vert="eaVert" anchor="ctr"/>
                <a:lstStyle/>
                <a:p>
                  <a:pPr algn="ctr"/>
                  <a:endParaRPr lang="en-US" sz="2800">
                    <a:solidFill>
                      <a:srgbClr val="FFFFFF"/>
                    </a:solidFill>
                    <a:latin typeface="Calibri" pitchFamily="34" charset="0"/>
                    <a:cs typeface="Calibri" pitchFamily="34" charset="0"/>
                  </a:endParaRPr>
                </a:p>
              </p:txBody>
            </p:sp>
          </p:grpSp>
          <p:sp>
            <p:nvSpPr>
              <p:cNvPr id="101" name="TextBox 92"/>
              <p:cNvSpPr txBox="1">
                <a:spLocks noChangeArrowheads="1"/>
              </p:cNvSpPr>
              <p:nvPr/>
            </p:nvSpPr>
            <p:spPr bwMode="auto">
              <a:xfrm>
                <a:off x="13495" y="13464"/>
                <a:ext cx="582" cy="199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vert270">
                <a:spAutoFit/>
              </a:bodyPr>
              <a:lstStyle/>
              <a:p>
                <a:pPr algn="ctr" defTabSz="4258818" fontAlgn="auto">
                  <a:spcBef>
                    <a:spcPts val="0"/>
                  </a:spcBef>
                  <a:spcAft>
                    <a:spcPts val="0"/>
                  </a:spcAft>
                  <a:defRPr/>
                </a:pPr>
                <a:r>
                  <a:rPr lang="tr-TR" sz="2400" dirty="0">
                    <a:latin typeface="Calibri" pitchFamily="34" charset="0"/>
                    <a:cs typeface="Calibri" pitchFamily="34" charset="0"/>
                  </a:rPr>
                  <a:t>Interoperability</a:t>
                </a:r>
              </a:p>
              <a:p>
                <a:pPr algn="ctr" defTabSz="4258818" fontAlgn="auto">
                  <a:spcBef>
                    <a:spcPts val="0"/>
                  </a:spcBef>
                  <a:spcAft>
                    <a:spcPts val="0"/>
                  </a:spcAft>
                  <a:defRPr/>
                </a:pPr>
                <a:r>
                  <a:rPr lang="tr-TR" sz="2400" dirty="0">
                    <a:latin typeface="Calibri" pitchFamily="34" charset="0"/>
                    <a:cs typeface="Calibri" pitchFamily="34" charset="0"/>
                  </a:rPr>
                  <a:t>IHE/IDCO - HL7 ORU</a:t>
                </a:r>
                <a:endParaRPr lang="en-US" sz="2400" dirty="0">
                  <a:latin typeface="Calibri" pitchFamily="34" charset="0"/>
                  <a:cs typeface="Calibri" pitchFamily="34" charset="0"/>
                </a:endParaRPr>
              </a:p>
            </p:txBody>
          </p:sp>
          <p:sp>
            <p:nvSpPr>
              <p:cNvPr id="102" name="TextBox 93"/>
              <p:cNvSpPr txBox="1">
                <a:spLocks noChangeArrowheads="1"/>
              </p:cNvSpPr>
              <p:nvPr/>
            </p:nvSpPr>
            <p:spPr bwMode="auto">
              <a:xfrm>
                <a:off x="11950" y="12667"/>
                <a:ext cx="1276" cy="98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defTabSz="4258818" fontAlgn="auto">
                  <a:spcBef>
                    <a:spcPts val="0"/>
                  </a:spcBef>
                  <a:spcAft>
                    <a:spcPts val="0"/>
                  </a:spcAft>
                  <a:defRPr/>
                </a:pPr>
                <a:r>
                  <a:rPr lang="tr-TR" sz="2400" dirty="0">
                    <a:latin typeface="Calibri" pitchFamily="34" charset="0"/>
                    <a:cs typeface="Calibri" pitchFamily="34" charset="0"/>
                  </a:rPr>
                  <a:t>IEEE 11073</a:t>
                </a:r>
                <a:endParaRPr lang="en-US" sz="2400" dirty="0">
                  <a:latin typeface="Calibri" pitchFamily="34" charset="0"/>
                  <a:cs typeface="Calibri" pitchFamily="34" charset="0"/>
                </a:endParaRPr>
              </a:p>
              <a:p>
                <a:pPr algn="ctr" defTabSz="4258818" fontAlgn="auto">
                  <a:spcBef>
                    <a:spcPts val="0"/>
                  </a:spcBef>
                  <a:spcAft>
                    <a:spcPts val="0"/>
                  </a:spcAft>
                  <a:defRPr/>
                </a:pPr>
                <a:r>
                  <a:rPr lang="en-US" sz="2400" dirty="0">
                    <a:latin typeface="Calibri" pitchFamily="34" charset="0"/>
                    <a:cs typeface="Calibri" pitchFamily="34" charset="0"/>
                  </a:rPr>
                  <a:t>Domain Information </a:t>
                </a:r>
              </a:p>
              <a:p>
                <a:pPr algn="ctr" defTabSz="4258818" fontAlgn="auto">
                  <a:spcBef>
                    <a:spcPts val="0"/>
                  </a:spcBef>
                  <a:spcAft>
                    <a:spcPts val="0"/>
                  </a:spcAft>
                  <a:defRPr/>
                </a:pPr>
                <a:r>
                  <a:rPr lang="en-US" sz="2400" dirty="0">
                    <a:latin typeface="Calibri" pitchFamily="34" charset="0"/>
                    <a:cs typeface="Calibri" pitchFamily="34" charset="0"/>
                  </a:rPr>
                  <a:t>Model (DIM)</a:t>
                </a:r>
              </a:p>
            </p:txBody>
          </p:sp>
          <p:sp>
            <p:nvSpPr>
              <p:cNvPr id="103" name="TextBox 58"/>
              <p:cNvSpPr txBox="1">
                <a:spLocks noChangeArrowheads="1"/>
              </p:cNvSpPr>
              <p:nvPr/>
            </p:nvSpPr>
            <p:spPr bwMode="auto">
              <a:xfrm>
                <a:off x="12249" y="11758"/>
                <a:ext cx="1814" cy="524"/>
              </a:xfrm>
              <a:prstGeom prst="rect">
                <a:avLst/>
              </a:prstGeom>
              <a:gradFill rotWithShape="1">
                <a:gsLst>
                  <a:gs pos="0">
                    <a:srgbClr val="DAFDA7"/>
                  </a:gs>
                  <a:gs pos="35001">
                    <a:srgbClr val="E4FDC2"/>
                  </a:gs>
                  <a:gs pos="100000">
                    <a:srgbClr val="F5FFE6"/>
                  </a:gs>
                </a:gsLst>
                <a:lin ang="16200000" scaled="1"/>
              </a:gradFill>
              <a:ln w="9525" algn="ctr">
                <a:solidFill>
                  <a:srgbClr val="98B954"/>
                </a:solidFill>
                <a:miter lim="800000"/>
                <a:headEnd/>
                <a:tailEnd/>
              </a:ln>
              <a:effectLst/>
            </p:spPr>
            <p:txBody>
              <a:bodyPr>
                <a:spAutoFit/>
              </a:bodyPr>
              <a:lstStyle/>
              <a:p>
                <a:pPr algn="ctr" defTabSz="4258818" fontAlgn="auto">
                  <a:spcBef>
                    <a:spcPts val="0"/>
                  </a:spcBef>
                  <a:spcAft>
                    <a:spcPts val="0"/>
                  </a:spcAft>
                  <a:defRPr/>
                </a:pPr>
                <a:r>
                  <a:rPr lang="tr-TR" sz="2400" dirty="0">
                    <a:solidFill>
                      <a:schemeClr val="dk1"/>
                    </a:solidFill>
                    <a:latin typeface="Calibri" pitchFamily="34" charset="0"/>
                    <a:cs typeface="Calibri" pitchFamily="34" charset="0"/>
                  </a:rPr>
                  <a:t>IEEE 11073</a:t>
                </a:r>
                <a:r>
                  <a:rPr lang="en-US" sz="2400" dirty="0">
                    <a:solidFill>
                      <a:schemeClr val="dk1"/>
                    </a:solidFill>
                    <a:latin typeface="Calibri" pitchFamily="34" charset="0"/>
                    <a:cs typeface="Calibri" pitchFamily="34" charset="0"/>
                  </a:rPr>
                  <a:t> DIM </a:t>
                </a:r>
              </a:p>
              <a:p>
                <a:pPr algn="ctr" defTabSz="4258818" fontAlgn="auto">
                  <a:spcBef>
                    <a:spcPts val="0"/>
                  </a:spcBef>
                  <a:spcAft>
                    <a:spcPts val="0"/>
                  </a:spcAft>
                  <a:defRPr/>
                </a:pPr>
                <a:r>
                  <a:rPr lang="en-US" sz="2400" dirty="0">
                    <a:solidFill>
                      <a:schemeClr val="dk1"/>
                    </a:solidFill>
                    <a:latin typeface="Calibri" pitchFamily="34" charset="0"/>
                    <a:cs typeface="Calibri" pitchFamily="34" charset="0"/>
                  </a:rPr>
                  <a:t>To HL7 </a:t>
                </a:r>
                <a:r>
                  <a:rPr lang="en-US" sz="2400" dirty="0" err="1">
                    <a:solidFill>
                      <a:schemeClr val="dk1"/>
                    </a:solidFill>
                    <a:latin typeface="Calibri" pitchFamily="34" charset="0"/>
                    <a:cs typeface="Calibri" pitchFamily="34" charset="0"/>
                  </a:rPr>
                  <a:t>v3</a:t>
                </a:r>
                <a:r>
                  <a:rPr lang="en-US" sz="2400" dirty="0">
                    <a:solidFill>
                      <a:schemeClr val="dk1"/>
                    </a:solidFill>
                    <a:latin typeface="Calibri" pitchFamily="34" charset="0"/>
                    <a:cs typeface="Calibri" pitchFamily="34" charset="0"/>
                  </a:rPr>
                  <a:t> RIM</a:t>
                </a:r>
              </a:p>
            </p:txBody>
          </p:sp>
          <p:grpSp>
            <p:nvGrpSpPr>
              <p:cNvPr id="104" name="Right Arrow 24"/>
              <p:cNvGrpSpPr>
                <a:grpSpLocks/>
              </p:cNvGrpSpPr>
              <p:nvPr/>
            </p:nvGrpSpPr>
            <p:grpSpPr bwMode="auto">
              <a:xfrm>
                <a:off x="12428" y="13628"/>
                <a:ext cx="349" cy="425"/>
                <a:chOff x="19184112" y="25743408"/>
                <a:chExt cx="597408" cy="725424"/>
              </a:xfrm>
            </p:grpSpPr>
            <p:pic>
              <p:nvPicPr>
                <p:cNvPr id="119" name="Right Arrow 24"/>
                <p:cNvPicPr>
                  <a:picLocks noChangeArrowheads="1"/>
                </p:cNvPicPr>
                <p:nvPr/>
              </p:nvPicPr>
              <p:blipFill>
                <a:blip r:embed="rId19" cstate="print"/>
                <a:srcRect/>
                <a:stretch>
                  <a:fillRect/>
                </a:stretch>
              </p:blipFill>
              <p:spPr bwMode="auto">
                <a:xfrm>
                  <a:off x="19184112" y="25743408"/>
                  <a:ext cx="597408" cy="725424"/>
                </a:xfrm>
                <a:prstGeom prst="rect">
                  <a:avLst/>
                </a:prstGeom>
                <a:noFill/>
              </p:spPr>
            </p:pic>
            <p:sp>
              <p:nvSpPr>
                <p:cNvPr id="120" name="Text Box 142"/>
                <p:cNvSpPr txBox="1">
                  <a:spLocks noChangeArrowheads="1"/>
                </p:cNvSpPr>
                <p:nvPr/>
              </p:nvSpPr>
              <p:spPr bwMode="auto">
                <a:xfrm rot="16200000">
                  <a:off x="19234994" y="26028305"/>
                  <a:ext cx="498493" cy="241175"/>
                </a:xfrm>
                <a:prstGeom prst="rect">
                  <a:avLst/>
                </a:prstGeom>
                <a:noFill/>
                <a:ln w="9525">
                  <a:noFill/>
                  <a:miter lim="800000"/>
                  <a:headEnd/>
                  <a:tailEnd/>
                </a:ln>
              </p:spPr>
              <p:txBody>
                <a:bodyPr rot="10800000" anchor="ctr"/>
                <a:lstStyle/>
                <a:p>
                  <a:pPr algn="ctr"/>
                  <a:endParaRPr lang="en-US" sz="2800">
                    <a:solidFill>
                      <a:srgbClr val="FFFFFF"/>
                    </a:solidFill>
                    <a:latin typeface="Calibri" pitchFamily="34" charset="0"/>
                    <a:cs typeface="Calibri" pitchFamily="34" charset="0"/>
                  </a:endParaRPr>
                </a:p>
              </p:txBody>
            </p:sp>
          </p:grpSp>
          <p:sp>
            <p:nvSpPr>
              <p:cNvPr id="105" name="Right Arrow 24"/>
              <p:cNvSpPr/>
              <p:nvPr/>
            </p:nvSpPr>
            <p:spPr>
              <a:xfrm>
                <a:off x="14077" y="11939"/>
                <a:ext cx="399" cy="289"/>
              </a:xfrm>
              <a:prstGeom prst="rightArrow">
                <a:avLst/>
              </a:prstGeom>
            </p:spPr>
            <p:style>
              <a:lnRef idx="0">
                <a:schemeClr val="accent4"/>
              </a:lnRef>
              <a:fillRef idx="3">
                <a:schemeClr val="accent4"/>
              </a:fillRef>
              <a:effectRef idx="3">
                <a:schemeClr val="accent4"/>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grpSp>
            <p:nvGrpSpPr>
              <p:cNvPr id="106" name="Right Arrow 24"/>
              <p:cNvGrpSpPr>
                <a:grpSpLocks/>
              </p:cNvGrpSpPr>
              <p:nvPr/>
            </p:nvGrpSpPr>
            <p:grpSpPr bwMode="auto">
              <a:xfrm>
                <a:off x="12428" y="12324"/>
                <a:ext cx="349" cy="388"/>
                <a:chOff x="19184112" y="23512272"/>
                <a:chExt cx="597408" cy="664464"/>
              </a:xfrm>
            </p:grpSpPr>
            <p:pic>
              <p:nvPicPr>
                <p:cNvPr id="117" name="Right Arrow 24"/>
                <p:cNvPicPr>
                  <a:picLocks noChangeArrowheads="1"/>
                </p:cNvPicPr>
                <p:nvPr/>
              </p:nvPicPr>
              <p:blipFill>
                <a:blip r:embed="rId20" cstate="print"/>
                <a:srcRect/>
                <a:stretch>
                  <a:fillRect/>
                </a:stretch>
              </p:blipFill>
              <p:spPr bwMode="auto">
                <a:xfrm>
                  <a:off x="19184112" y="23512272"/>
                  <a:ext cx="597408" cy="664464"/>
                </a:xfrm>
                <a:prstGeom prst="rect">
                  <a:avLst/>
                </a:prstGeom>
                <a:noFill/>
              </p:spPr>
            </p:pic>
            <p:sp>
              <p:nvSpPr>
                <p:cNvPr id="118" name="Text Box 148"/>
                <p:cNvSpPr txBox="1">
                  <a:spLocks noChangeArrowheads="1"/>
                </p:cNvSpPr>
                <p:nvPr/>
              </p:nvSpPr>
              <p:spPr bwMode="auto">
                <a:xfrm rot="16200000">
                  <a:off x="19266430" y="23765984"/>
                  <a:ext cx="438137" cy="242435"/>
                </a:xfrm>
                <a:prstGeom prst="rect">
                  <a:avLst/>
                </a:prstGeom>
                <a:noFill/>
                <a:ln w="9525">
                  <a:noFill/>
                  <a:miter lim="800000"/>
                  <a:headEnd/>
                  <a:tailEnd/>
                </a:ln>
              </p:spPr>
              <p:txBody>
                <a:bodyPr rot="10800000" anchor="ctr"/>
                <a:lstStyle/>
                <a:p>
                  <a:pPr algn="ctr"/>
                  <a:endParaRPr lang="en-US" sz="2800">
                    <a:solidFill>
                      <a:srgbClr val="FFFFFF"/>
                    </a:solidFill>
                    <a:latin typeface="Calibri" pitchFamily="34" charset="0"/>
                    <a:cs typeface="Calibri" pitchFamily="34" charset="0"/>
                  </a:endParaRPr>
                </a:p>
              </p:txBody>
            </p:sp>
          </p:grpSp>
          <p:grpSp>
            <p:nvGrpSpPr>
              <p:cNvPr id="107" name="Right Arrow 29"/>
              <p:cNvGrpSpPr>
                <a:grpSpLocks/>
              </p:cNvGrpSpPr>
              <p:nvPr/>
            </p:nvGrpSpPr>
            <p:grpSpPr bwMode="auto">
              <a:xfrm>
                <a:off x="14831" y="12580"/>
                <a:ext cx="353" cy="385"/>
                <a:chOff x="23292816" y="23951184"/>
                <a:chExt cx="603504" cy="658368"/>
              </a:xfrm>
            </p:grpSpPr>
            <p:pic>
              <p:nvPicPr>
                <p:cNvPr id="115" name="Right Arrow 29"/>
                <p:cNvPicPr>
                  <a:picLocks noChangeArrowheads="1"/>
                </p:cNvPicPr>
                <p:nvPr/>
              </p:nvPicPr>
              <p:blipFill>
                <a:blip r:embed="rId21" cstate="print"/>
                <a:srcRect/>
                <a:stretch>
                  <a:fillRect/>
                </a:stretch>
              </p:blipFill>
              <p:spPr bwMode="auto">
                <a:xfrm>
                  <a:off x="23292816" y="23951184"/>
                  <a:ext cx="603504" cy="658368"/>
                </a:xfrm>
                <a:prstGeom prst="rect">
                  <a:avLst/>
                </a:prstGeom>
                <a:noFill/>
              </p:spPr>
            </p:pic>
            <p:sp>
              <p:nvSpPr>
                <p:cNvPr id="116" name="Text Box 151"/>
                <p:cNvSpPr txBox="1">
                  <a:spLocks noChangeArrowheads="1"/>
                </p:cNvSpPr>
                <p:nvPr/>
              </p:nvSpPr>
              <p:spPr bwMode="auto">
                <a:xfrm rot="5400000">
                  <a:off x="23383987" y="24075236"/>
                  <a:ext cx="425548" cy="245619"/>
                </a:xfrm>
                <a:prstGeom prst="rect">
                  <a:avLst/>
                </a:prstGeom>
                <a:noFill/>
                <a:ln w="9525">
                  <a:noFill/>
                  <a:miter lim="800000"/>
                  <a:headEnd/>
                  <a:tailEnd/>
                </a:ln>
              </p:spPr>
              <p:txBody>
                <a:bodyPr anchor="ctr"/>
                <a:lstStyle/>
                <a:p>
                  <a:pPr algn="ctr"/>
                  <a:endParaRPr lang="en-US" sz="2800">
                    <a:solidFill>
                      <a:srgbClr val="FFFFFF"/>
                    </a:solidFill>
                    <a:latin typeface="Calibri" pitchFamily="34" charset="0"/>
                    <a:cs typeface="Calibri" pitchFamily="34" charset="0"/>
                  </a:endParaRPr>
                </a:p>
              </p:txBody>
            </p:sp>
          </p:grpSp>
          <p:grpSp>
            <p:nvGrpSpPr>
              <p:cNvPr id="108" name="Right Arrow 29"/>
              <p:cNvGrpSpPr>
                <a:grpSpLocks/>
              </p:cNvGrpSpPr>
              <p:nvPr/>
            </p:nvGrpSpPr>
            <p:grpSpPr bwMode="auto">
              <a:xfrm>
                <a:off x="15490" y="12573"/>
                <a:ext cx="357" cy="385"/>
                <a:chOff x="24420576" y="23938992"/>
                <a:chExt cx="609600" cy="658368"/>
              </a:xfrm>
            </p:grpSpPr>
            <p:pic>
              <p:nvPicPr>
                <p:cNvPr id="113" name="Right Arrow 29"/>
                <p:cNvPicPr>
                  <a:picLocks noChangeArrowheads="1"/>
                </p:cNvPicPr>
                <p:nvPr/>
              </p:nvPicPr>
              <p:blipFill>
                <a:blip r:embed="rId22" cstate="print"/>
                <a:srcRect/>
                <a:stretch>
                  <a:fillRect/>
                </a:stretch>
              </p:blipFill>
              <p:spPr bwMode="auto">
                <a:xfrm>
                  <a:off x="24420576" y="23938992"/>
                  <a:ext cx="609600" cy="658368"/>
                </a:xfrm>
                <a:prstGeom prst="rect">
                  <a:avLst/>
                </a:prstGeom>
                <a:noFill/>
              </p:spPr>
            </p:pic>
            <p:sp>
              <p:nvSpPr>
                <p:cNvPr id="114" name="Text Box 154"/>
                <p:cNvSpPr txBox="1">
                  <a:spLocks noChangeArrowheads="1"/>
                </p:cNvSpPr>
                <p:nvPr/>
              </p:nvSpPr>
              <p:spPr bwMode="auto">
                <a:xfrm rot="5400000">
                  <a:off x="24515350" y="24064237"/>
                  <a:ext cx="425548" cy="245619"/>
                </a:xfrm>
                <a:prstGeom prst="rect">
                  <a:avLst/>
                </a:prstGeom>
                <a:noFill/>
                <a:ln w="9525">
                  <a:noFill/>
                  <a:miter lim="800000"/>
                  <a:headEnd/>
                  <a:tailEnd/>
                </a:ln>
              </p:spPr>
              <p:txBody>
                <a:bodyPr anchor="ctr"/>
                <a:lstStyle/>
                <a:p>
                  <a:pPr algn="ctr"/>
                  <a:endParaRPr lang="en-US" sz="2800">
                    <a:solidFill>
                      <a:srgbClr val="FFFFFF"/>
                    </a:solidFill>
                    <a:latin typeface="Calibri" pitchFamily="34" charset="0"/>
                    <a:cs typeface="Calibri" pitchFamily="34" charset="0"/>
                  </a:endParaRPr>
                </a:p>
              </p:txBody>
            </p:sp>
          </p:grpSp>
          <p:sp>
            <p:nvSpPr>
              <p:cNvPr id="109" name="Right Arrow 25"/>
              <p:cNvSpPr>
                <a:spLocks noChangeArrowheads="1"/>
              </p:cNvSpPr>
              <p:nvPr/>
            </p:nvSpPr>
            <p:spPr bwMode="auto">
              <a:xfrm rot="1682032">
                <a:off x="15766" y="12485"/>
                <a:ext cx="1120" cy="206"/>
              </a:xfrm>
              <a:prstGeom prst="rightArrow">
                <a:avLst>
                  <a:gd name="adj1" fmla="val 50000"/>
                  <a:gd name="adj2" fmla="val 49996"/>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gn="ctr" defTabSz="4258818" fontAlgn="auto">
                  <a:spcBef>
                    <a:spcPts val="0"/>
                  </a:spcBef>
                  <a:spcAft>
                    <a:spcPts val="0"/>
                  </a:spcAft>
                  <a:defRPr/>
                </a:pPr>
                <a:endParaRPr lang="en-US" sz="2800">
                  <a:latin typeface="Calibri" pitchFamily="34" charset="0"/>
                  <a:cs typeface="Calibri" pitchFamily="34" charset="0"/>
                </a:endParaRPr>
              </a:p>
            </p:txBody>
          </p:sp>
          <p:sp>
            <p:nvSpPr>
              <p:cNvPr id="110" name="TextBox 58"/>
              <p:cNvSpPr txBox="1">
                <a:spLocks noChangeArrowheads="1"/>
              </p:cNvSpPr>
              <p:nvPr/>
            </p:nvSpPr>
            <p:spPr bwMode="auto">
              <a:xfrm>
                <a:off x="10413" y="15068"/>
                <a:ext cx="1430" cy="756"/>
              </a:xfrm>
              <a:prstGeom prst="rect">
                <a:avLst/>
              </a:prstGeom>
              <a:ln>
                <a:headEnd/>
                <a:tailEnd/>
              </a:ln>
            </p:spPr>
            <p:style>
              <a:lnRef idx="0">
                <a:schemeClr val="dk1"/>
              </a:lnRef>
              <a:fillRef idx="3">
                <a:schemeClr val="dk1"/>
              </a:fillRef>
              <a:effectRef idx="3">
                <a:schemeClr val="dk1"/>
              </a:effectRef>
              <a:fontRef idx="minor">
                <a:schemeClr val="lt1"/>
              </a:fontRef>
            </p:style>
            <p:txBody>
              <a:bodyPr>
                <a:spAutoFit/>
              </a:bodyPr>
              <a:lstStyle/>
              <a:p>
                <a:pPr algn="ctr"/>
                <a:r>
                  <a:rPr lang="en-US" sz="2400">
                    <a:solidFill>
                      <a:srgbClr val="FFFFFF"/>
                    </a:solidFill>
                    <a:latin typeface="Calibri" pitchFamily="34" charset="0"/>
                    <a:cs typeface="Calibri" pitchFamily="34" charset="0"/>
                  </a:rPr>
                  <a:t>Manufacturer Proprietary</a:t>
                </a:r>
              </a:p>
              <a:p>
                <a:pPr algn="ctr"/>
                <a:r>
                  <a:rPr lang="en-US" sz="2400">
                    <a:solidFill>
                      <a:srgbClr val="FFFFFF"/>
                    </a:solidFill>
                    <a:latin typeface="Calibri" pitchFamily="34" charset="0"/>
                    <a:cs typeface="Calibri" pitchFamily="34" charset="0"/>
                  </a:rPr>
                  <a:t>Format</a:t>
                </a:r>
              </a:p>
            </p:txBody>
          </p:sp>
          <p:sp>
            <p:nvSpPr>
              <p:cNvPr id="111" name="TextBox 58"/>
              <p:cNvSpPr txBox="1">
                <a:spLocks noChangeArrowheads="1"/>
              </p:cNvSpPr>
              <p:nvPr/>
            </p:nvSpPr>
            <p:spPr bwMode="auto">
              <a:xfrm>
                <a:off x="14488" y="11284"/>
                <a:ext cx="1322" cy="140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defTabSz="4258818" fontAlgn="auto">
                  <a:spcBef>
                    <a:spcPts val="0"/>
                  </a:spcBef>
                  <a:spcAft>
                    <a:spcPts val="0"/>
                  </a:spcAft>
                  <a:defRPr/>
                </a:pPr>
                <a:r>
                  <a:rPr lang="en-US" sz="2800" dirty="0">
                    <a:latin typeface="Calibri" pitchFamily="34" charset="0"/>
                    <a:cs typeface="Calibri" pitchFamily="34" charset="0"/>
                  </a:rPr>
                  <a:t>HL7 </a:t>
                </a:r>
                <a:r>
                  <a:rPr lang="en-US" sz="2800" dirty="0" err="1">
                    <a:latin typeface="Calibri" pitchFamily="34" charset="0"/>
                    <a:cs typeface="Calibri" pitchFamily="34" charset="0"/>
                  </a:rPr>
                  <a:t>v3</a:t>
                </a:r>
                <a:r>
                  <a:rPr lang="en-US" sz="2800" dirty="0">
                    <a:latin typeface="Calibri" pitchFamily="34" charset="0"/>
                    <a:cs typeface="Calibri" pitchFamily="34" charset="0"/>
                  </a:rPr>
                  <a:t> RIM </a:t>
                </a:r>
              </a:p>
              <a:p>
                <a:pPr defTabSz="4258818" fontAlgn="auto">
                  <a:spcBef>
                    <a:spcPts val="0"/>
                  </a:spcBef>
                  <a:spcAft>
                    <a:spcPts val="0"/>
                  </a:spcAft>
                  <a:defRPr/>
                </a:pPr>
                <a:r>
                  <a:rPr lang="en-US" sz="2800" dirty="0">
                    <a:latin typeface="Calibri" pitchFamily="34" charset="0"/>
                    <a:cs typeface="Calibri" pitchFamily="34" charset="0"/>
                  </a:rPr>
                  <a:t>- to </a:t>
                </a:r>
                <a:r>
                  <a:rPr lang="en-US" sz="2800" dirty="0" err="1">
                    <a:latin typeface="Calibri" pitchFamily="34" charset="0"/>
                    <a:cs typeface="Calibri" pitchFamily="34" charset="0"/>
                  </a:rPr>
                  <a:t>CDA</a:t>
                </a:r>
                <a:endParaRPr lang="en-US" sz="2800" dirty="0">
                  <a:latin typeface="Calibri" pitchFamily="34" charset="0"/>
                  <a:cs typeface="Calibri" pitchFamily="34" charset="0"/>
                </a:endParaRPr>
              </a:p>
              <a:p>
                <a:pPr defTabSz="4258818" fontAlgn="auto">
                  <a:spcBef>
                    <a:spcPts val="0"/>
                  </a:spcBef>
                  <a:spcAft>
                    <a:spcPts val="0"/>
                  </a:spcAft>
                  <a:defRPr/>
                </a:pPr>
                <a:r>
                  <a:rPr lang="en-US" sz="2800" dirty="0">
                    <a:latin typeface="Calibri" pitchFamily="34" charset="0"/>
                    <a:cs typeface="Calibri" pitchFamily="34" charset="0"/>
                  </a:rPr>
                  <a:t> - to </a:t>
                </a:r>
                <a:r>
                  <a:rPr lang="en-US" sz="2800" dirty="0" err="1">
                    <a:latin typeface="Calibri" pitchFamily="34" charset="0"/>
                    <a:cs typeface="Calibri" pitchFamily="34" charset="0"/>
                  </a:rPr>
                  <a:t>CCR</a:t>
                </a:r>
                <a:endParaRPr lang="en-US" sz="2800" dirty="0">
                  <a:latin typeface="Calibri" pitchFamily="34" charset="0"/>
                  <a:cs typeface="Calibri" pitchFamily="34" charset="0"/>
                </a:endParaRPr>
              </a:p>
              <a:p>
                <a:pPr defTabSz="4258818" fontAlgn="auto">
                  <a:spcBef>
                    <a:spcPts val="0"/>
                  </a:spcBef>
                  <a:spcAft>
                    <a:spcPts val="0"/>
                  </a:spcAft>
                  <a:defRPr/>
                </a:pPr>
                <a:r>
                  <a:rPr lang="en-US" sz="2800" dirty="0">
                    <a:latin typeface="Calibri" pitchFamily="34" charset="0"/>
                    <a:cs typeface="Calibri" pitchFamily="34" charset="0"/>
                  </a:rPr>
                  <a:t>- to </a:t>
                </a:r>
                <a:r>
                  <a:rPr lang="en-US" sz="2800" dirty="0" err="1">
                    <a:latin typeface="Calibri" pitchFamily="34" charset="0"/>
                    <a:cs typeface="Calibri" pitchFamily="34" charset="0"/>
                  </a:rPr>
                  <a:t>GLIF</a:t>
                </a:r>
                <a:r>
                  <a:rPr lang="en-US" sz="2800" dirty="0">
                    <a:latin typeface="Calibri" pitchFamily="34" charset="0"/>
                    <a:cs typeface="Calibri" pitchFamily="34" charset="0"/>
                  </a:rPr>
                  <a:t> Info Model</a:t>
                </a:r>
              </a:p>
            </p:txBody>
          </p:sp>
          <p:sp>
            <p:nvSpPr>
              <p:cNvPr id="112" name="TextBox 16"/>
              <p:cNvSpPr txBox="1">
                <a:spLocks noChangeArrowheads="1"/>
              </p:cNvSpPr>
              <p:nvPr/>
            </p:nvSpPr>
            <p:spPr bwMode="auto">
              <a:xfrm>
                <a:off x="17023" y="15148"/>
                <a:ext cx="1459" cy="52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r>
                  <a:rPr lang="tr-TR" sz="2400">
                    <a:solidFill>
                      <a:srgbClr val="FFFFFF"/>
                    </a:solidFill>
                    <a:latin typeface="Calibri" pitchFamily="34" charset="0"/>
                    <a:cs typeface="Calibri" pitchFamily="34" charset="0"/>
                  </a:rPr>
                  <a:t>Adaptive Care Engine</a:t>
                </a:r>
                <a:endParaRPr lang="en-US" sz="2400">
                  <a:solidFill>
                    <a:srgbClr val="FFFFFF"/>
                  </a:solidFill>
                  <a:latin typeface="Calibri" pitchFamily="34" charset="0"/>
                  <a:cs typeface="Calibri" pitchFamily="34" charset="0"/>
                </a:endParaRPr>
              </a:p>
            </p:txBody>
          </p:sp>
        </p:grpSp>
      </p:grpSp>
      <p:cxnSp>
        <p:nvCxnSpPr>
          <p:cNvPr id="143" name="142 Conector recto"/>
          <p:cNvCxnSpPr/>
          <p:nvPr/>
        </p:nvCxnSpPr>
        <p:spPr>
          <a:xfrm rot="16200000" flipH="1">
            <a:off x="28051472" y="24556838"/>
            <a:ext cx="11449272" cy="72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plantilla blanca i verda 2">
  <a:themeElements>
    <a:clrScheme name="Tema de Offic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a de Offic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 blanca i verda 2</Template>
  <TotalTime>2322</TotalTime>
  <Words>610</Words>
  <Application>Microsoft Office PowerPoint</Application>
  <PresentationFormat>Personalizado</PresentationFormat>
  <Paragraphs>75</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plantilla blanca i verda 2</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Elena Arbelo Lainez</dc:creator>
  <cp:lastModifiedBy>Elena Arbelo</cp:lastModifiedBy>
  <cp:revision>261</cp:revision>
  <dcterms:created xsi:type="dcterms:W3CDTF">2010-09-26T22:48:05Z</dcterms:created>
  <dcterms:modified xsi:type="dcterms:W3CDTF">2011-06-08T21:47:22Z</dcterms:modified>
</cp:coreProperties>
</file>